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Lst>
  <p:notesMasterIdLst>
    <p:notesMasterId r:id="rId52"/>
  </p:notesMasterIdLst>
  <p:handoutMasterIdLst>
    <p:handoutMasterId r:id="rId53"/>
  </p:handoutMasterIdLst>
  <p:sldIdLst>
    <p:sldId id="395" r:id="rId8"/>
    <p:sldId id="435" r:id="rId9"/>
    <p:sldId id="414" r:id="rId10"/>
    <p:sldId id="415" r:id="rId11"/>
    <p:sldId id="416" r:id="rId12"/>
    <p:sldId id="417" r:id="rId13"/>
    <p:sldId id="419" r:id="rId14"/>
    <p:sldId id="420" r:id="rId15"/>
    <p:sldId id="424" r:id="rId16"/>
    <p:sldId id="426" r:id="rId17"/>
    <p:sldId id="427" r:id="rId18"/>
    <p:sldId id="445" r:id="rId19"/>
    <p:sldId id="425" r:id="rId20"/>
    <p:sldId id="412" r:id="rId21"/>
    <p:sldId id="405" r:id="rId22"/>
    <p:sldId id="406" r:id="rId23"/>
    <p:sldId id="407" r:id="rId24"/>
    <p:sldId id="413" r:id="rId25"/>
    <p:sldId id="408" r:id="rId26"/>
    <p:sldId id="410" r:id="rId27"/>
    <p:sldId id="409" r:id="rId28"/>
    <p:sldId id="411" r:id="rId29"/>
    <p:sldId id="421" r:id="rId30"/>
    <p:sldId id="403" r:id="rId31"/>
    <p:sldId id="404" r:id="rId32"/>
    <p:sldId id="423" r:id="rId33"/>
    <p:sldId id="422" r:id="rId34"/>
    <p:sldId id="428" r:id="rId35"/>
    <p:sldId id="429" r:id="rId36"/>
    <p:sldId id="430" r:id="rId37"/>
    <p:sldId id="431" r:id="rId38"/>
    <p:sldId id="432" r:id="rId39"/>
    <p:sldId id="433" r:id="rId40"/>
    <p:sldId id="434" r:id="rId41"/>
    <p:sldId id="440" r:id="rId42"/>
    <p:sldId id="441" r:id="rId43"/>
    <p:sldId id="439" r:id="rId44"/>
    <p:sldId id="447" r:id="rId45"/>
    <p:sldId id="437" r:id="rId46"/>
    <p:sldId id="438" r:id="rId47"/>
    <p:sldId id="442" r:id="rId48"/>
    <p:sldId id="443" r:id="rId49"/>
    <p:sldId id="444" r:id="rId50"/>
    <p:sldId id="446" r:id="rId51"/>
  </p:sldIdLst>
  <p:sldSz cx="12192000" cy="6858000"/>
  <p:notesSz cx="6858000" cy="9144000"/>
  <p:embeddedFontLst>
    <p:embeddedFont>
      <p:font typeface="Montserrat" panose="00000500000000000000" pitchFamily="2" charset="0"/>
      <p:regular r:id="rId54"/>
      <p:bold r:id="rId55"/>
      <p:italic r:id="rId56"/>
      <p:boldItalic r:id="rId57"/>
    </p:embeddedFont>
    <p:embeddedFont>
      <p:font typeface="Montserrat Bold" panose="00000800000000000000" pitchFamily="2" charset="0"/>
      <p:bold r:id="rId58"/>
      <p:italic r:id="rId59"/>
      <p:boldItalic r:id="rId60"/>
    </p:embeddedFont>
    <p:embeddedFont>
      <p:font typeface="Montserrat ExtraBold" panose="00000900000000000000" pitchFamily="2" charset="0"/>
      <p:bold r:id="rId61"/>
      <p:italic r:id="rId62"/>
      <p:boldItalic r:id="rId63"/>
    </p:embeddedFont>
    <p:embeddedFont>
      <p:font typeface="Montserrat Light" panose="00000400000000000000" pitchFamily="2" charset="0"/>
      <p:regular r:id="rId64"/>
      <p:italic r:id="rId65"/>
    </p:embeddedFont>
    <p:embeddedFont>
      <p:font typeface="Montserrat Medium" panose="00000600000000000000" pitchFamily="2" charset="0"/>
      <p:regular r:id="rId66"/>
      <p:italic r:id="rId67"/>
    </p:embeddedFont>
    <p:embeddedFont>
      <p:font typeface="Montserrat SemiBold" panose="00000700000000000000" pitchFamily="2"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B0476-53AE-4494-B6FB-D33C655E4397}">
          <p14:sldIdLst>
            <p14:sldId id="395"/>
          </p14:sldIdLst>
        </p14:section>
        <p14:section name="Novedades Net6" id="{DAA58486-EAE0-4944-B99F-635BFC2E1EE8}">
          <p14:sldIdLst>
            <p14:sldId id="435"/>
            <p14:sldId id="414"/>
            <p14:sldId id="415"/>
            <p14:sldId id="416"/>
            <p14:sldId id="417"/>
            <p14:sldId id="419"/>
            <p14:sldId id="420"/>
            <p14:sldId id="424"/>
            <p14:sldId id="426"/>
            <p14:sldId id="427"/>
            <p14:sldId id="445"/>
            <p14:sldId id="425"/>
            <p14:sldId id="412"/>
            <p14:sldId id="405"/>
            <p14:sldId id="406"/>
            <p14:sldId id="407"/>
            <p14:sldId id="413"/>
            <p14:sldId id="408"/>
            <p14:sldId id="410"/>
            <p14:sldId id="409"/>
            <p14:sldId id="411"/>
            <p14:sldId id="421"/>
            <p14:sldId id="403"/>
            <p14:sldId id="404"/>
            <p14:sldId id="423"/>
            <p14:sldId id="422"/>
            <p14:sldId id="428"/>
            <p14:sldId id="429"/>
            <p14:sldId id="430"/>
            <p14:sldId id="431"/>
            <p14:sldId id="432"/>
            <p14:sldId id="433"/>
            <p14:sldId id="434"/>
            <p14:sldId id="440"/>
            <p14:sldId id="441"/>
            <p14:sldId id="439"/>
            <p14:sldId id="447"/>
            <p14:sldId id="437"/>
            <p14:sldId id="438"/>
            <p14:sldId id="442"/>
            <p14:sldId id="443"/>
            <p14:sldId id="444"/>
            <p14:sldId id="446"/>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B1DDB7-B889-4EA9-8BA1-5DA9226CB59C}" v="5685" dt="2022-04-05T17:13:47.17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3" autoAdjust="0"/>
    <p:restoredTop sz="63434" autoAdjust="0"/>
  </p:normalViewPr>
  <p:slideViewPr>
    <p:cSldViewPr snapToGrid="0" snapToObjects="1">
      <p:cViewPr varScale="1">
        <p:scale>
          <a:sx n="53" d="100"/>
          <a:sy n="53" d="100"/>
        </p:scale>
        <p:origin x="2093" y="48"/>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8.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4.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font" Target="fonts/font2.fntdata"/><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04/06/2022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5"/>
          </p:nvPr>
        </p:nvSpPr>
        <p:spPr/>
        <p:txBody>
          <a:bodyPr/>
          <a:lstStyle/>
          <a:p>
            <a:fld id="{F334AA0A-9FC8-FA42-92A8-9963D1558654}" type="slidenum">
              <a:rPr lang="en-US" smtClean="0"/>
              <a:pPr/>
              <a:t>2</a:t>
            </a:fld>
            <a:endParaRPr lang="en-US"/>
          </a:p>
        </p:txBody>
      </p:sp>
    </p:spTree>
    <p:extLst>
      <p:ext uri="{BB962C8B-B14F-4D97-AF65-F5344CB8AC3E}">
        <p14:creationId xmlns:p14="http://schemas.microsoft.com/office/powerpoint/2010/main" val="113531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 tokens </a:t>
            </a:r>
            <a:r>
              <a:rPr lang="en-US" dirty="0" err="1"/>
              <a:t>emitidos</a:t>
            </a:r>
            <a:r>
              <a:rPr lang="en-US" dirty="0"/>
              <a:t> </a:t>
            </a:r>
            <a:r>
              <a:rPr lang="en-US" dirty="0" err="1"/>
              <a:t>desde</a:t>
            </a:r>
            <a:r>
              <a:rPr lang="en-US" dirty="0"/>
              <a:t> /token, </a:t>
            </a:r>
            <a:r>
              <a:rPr lang="en-US" dirty="0" err="1"/>
              <a:t>nunca</a:t>
            </a:r>
            <a:r>
              <a:rPr lang="en-US" dirty="0"/>
              <a:t> </a:t>
            </a:r>
            <a:r>
              <a:rPr lang="en-US" dirty="0" err="1"/>
              <a:t>desde</a:t>
            </a:r>
            <a:r>
              <a:rPr lang="en-US" dirty="0"/>
              <a:t> /authorize</a:t>
            </a:r>
          </a:p>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23</a:t>
            </a:fld>
            <a:endParaRPr lang="en-US"/>
          </a:p>
        </p:txBody>
      </p:sp>
    </p:spTree>
    <p:extLst>
      <p:ext uri="{BB962C8B-B14F-4D97-AF65-F5344CB8AC3E}">
        <p14:creationId xmlns:p14="http://schemas.microsoft.com/office/powerpoint/2010/main" val="1333219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 tokens </a:t>
            </a:r>
            <a:r>
              <a:rPr lang="en-US" dirty="0" err="1"/>
              <a:t>emitidos</a:t>
            </a:r>
            <a:r>
              <a:rPr lang="en-US" dirty="0"/>
              <a:t> </a:t>
            </a:r>
            <a:r>
              <a:rPr lang="en-US" dirty="0" err="1"/>
              <a:t>desde</a:t>
            </a:r>
            <a:r>
              <a:rPr lang="en-US" dirty="0"/>
              <a:t> /token, </a:t>
            </a:r>
            <a:r>
              <a:rPr lang="en-US" dirty="0" err="1"/>
              <a:t>nunca</a:t>
            </a:r>
            <a:r>
              <a:rPr lang="en-US" dirty="0"/>
              <a:t> </a:t>
            </a:r>
            <a:r>
              <a:rPr lang="en-US" dirty="0" err="1"/>
              <a:t>desde</a:t>
            </a:r>
            <a:r>
              <a:rPr lang="en-US" dirty="0"/>
              <a:t> /authorize</a:t>
            </a:r>
          </a:p>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26</a:t>
            </a:fld>
            <a:endParaRPr lang="en-US"/>
          </a:p>
        </p:txBody>
      </p:sp>
    </p:spTree>
    <p:extLst>
      <p:ext uri="{BB962C8B-B14F-4D97-AF65-F5344CB8AC3E}">
        <p14:creationId xmlns:p14="http://schemas.microsoft.com/office/powerpoint/2010/main" val="425551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AutoNum type="arabicPeriod"/>
            </a:pPr>
            <a:r>
              <a:rPr lang="en-US" b="0" i="0" dirty="0">
                <a:solidFill>
                  <a:srgbClr val="232629"/>
                </a:solidFill>
                <a:effectLst/>
                <a:latin typeface="inherit"/>
              </a:rPr>
              <a:t>User accesses your application.</a:t>
            </a:r>
          </a:p>
          <a:p>
            <a:pPr algn="l" fontAlgn="base">
              <a:buFont typeface="+mj-lt"/>
              <a:buAutoNum type="arabicPeriod"/>
            </a:pPr>
            <a:r>
              <a:rPr lang="en-US" b="1" i="0" dirty="0">
                <a:solidFill>
                  <a:srgbClr val="232629"/>
                </a:solidFill>
                <a:effectLst/>
                <a:latin typeface="inherit"/>
              </a:rPr>
              <a:t>Authentication</a:t>
            </a:r>
            <a:r>
              <a:rPr lang="en-US" b="0" i="0" dirty="0">
                <a:solidFill>
                  <a:srgbClr val="232629"/>
                </a:solidFill>
                <a:effectLst/>
                <a:latin typeface="inherit"/>
              </a:rPr>
              <a:t>: The cookie scheme, the default authentication scheme, will attempt to authenticate the user. If there is no cookie, the handler will </a:t>
            </a:r>
            <a:r>
              <a:rPr lang="en-US" b="0" i="1" dirty="0">
                <a:solidFill>
                  <a:srgbClr val="232629"/>
                </a:solidFill>
                <a:effectLst/>
                <a:latin typeface="inherit"/>
              </a:rPr>
              <a:t>challenge</a:t>
            </a:r>
            <a:r>
              <a:rPr lang="en-US" b="0" i="0" dirty="0">
                <a:solidFill>
                  <a:srgbClr val="232629"/>
                </a:solidFill>
                <a:effectLst/>
                <a:latin typeface="inherit"/>
              </a:rPr>
              <a:t> the authentication.</a:t>
            </a:r>
          </a:p>
          <a:p>
            <a:pPr algn="l" fontAlgn="base">
              <a:buFont typeface="+mj-lt"/>
              <a:buAutoNum type="arabicPeriod"/>
            </a:pPr>
            <a:r>
              <a:rPr lang="en-US" b="1" i="0" dirty="0">
                <a:solidFill>
                  <a:srgbClr val="232629"/>
                </a:solidFill>
                <a:effectLst/>
                <a:latin typeface="inherit"/>
              </a:rPr>
              <a:t>Challenge</a:t>
            </a:r>
            <a:r>
              <a:rPr lang="en-US" b="0" i="0" dirty="0">
                <a:solidFill>
                  <a:srgbClr val="232629"/>
                </a:solidFill>
                <a:effectLst/>
                <a:latin typeface="inherit"/>
              </a:rPr>
              <a:t>: The OIDC scheme, the default challenge scheme, will challenge the user and redirect to the external authentication provider.</a:t>
            </a:r>
          </a:p>
          <a:p>
            <a:pPr algn="l" fontAlgn="base">
              <a:buFont typeface="+mj-lt"/>
              <a:buAutoNum type="arabicPeriod"/>
            </a:pPr>
            <a:r>
              <a:rPr lang="en-US" b="0" i="0" dirty="0">
                <a:solidFill>
                  <a:srgbClr val="232629"/>
                </a:solidFill>
                <a:effectLst/>
                <a:latin typeface="inherit"/>
              </a:rPr>
              <a:t>The user will authenticate with the external authentication provider and will get redirected back to the application.</a:t>
            </a:r>
          </a:p>
          <a:p>
            <a:pPr algn="l" fontAlgn="base">
              <a:buFont typeface="+mj-lt"/>
              <a:buAutoNum type="arabicPeriod"/>
            </a:pPr>
            <a:r>
              <a:rPr lang="en-US" b="1" i="0" dirty="0">
                <a:solidFill>
                  <a:srgbClr val="232629"/>
                </a:solidFill>
                <a:effectLst/>
                <a:latin typeface="inherit"/>
              </a:rPr>
              <a:t>Challenge callback</a:t>
            </a:r>
            <a:r>
              <a:rPr lang="en-US" b="0" i="0" dirty="0">
                <a:solidFill>
                  <a:srgbClr val="232629"/>
                </a:solidFill>
                <a:effectLst/>
                <a:latin typeface="inherit"/>
              </a:rPr>
              <a:t>: The OIDC scheme will take the response from the external authentication provider, complete the challenge and create a claims principal.</a:t>
            </a:r>
          </a:p>
          <a:p>
            <a:pPr algn="l" fontAlgn="base">
              <a:buFont typeface="+mj-lt"/>
              <a:buAutoNum type="arabicPeriod"/>
            </a:pPr>
            <a:r>
              <a:rPr lang="en-US" b="1" i="0" dirty="0">
                <a:solidFill>
                  <a:srgbClr val="232629"/>
                </a:solidFill>
                <a:effectLst/>
                <a:latin typeface="inherit"/>
              </a:rPr>
              <a:t>Sign-in</a:t>
            </a:r>
            <a:r>
              <a:rPr lang="en-US" b="0" i="0" dirty="0">
                <a:solidFill>
                  <a:srgbClr val="232629"/>
                </a:solidFill>
                <a:effectLst/>
                <a:latin typeface="inherit"/>
              </a:rPr>
              <a:t>: The OIDC scheme will sign in that principal with its configured sign-in scheme (the cookie scheme).</a:t>
            </a:r>
          </a:p>
          <a:p>
            <a:pPr algn="l" fontAlgn="base">
              <a:buFont typeface="+mj-lt"/>
              <a:buAutoNum type="arabicPeriod"/>
            </a:pPr>
            <a:r>
              <a:rPr lang="en-US" b="0" i="0" dirty="0">
                <a:solidFill>
                  <a:srgbClr val="232629"/>
                </a:solidFill>
                <a:effectLst/>
                <a:latin typeface="inherit"/>
              </a:rPr>
              <a:t>The cookie scheme will sign in the user and create a cookie that is persisted in the user’s browser.</a:t>
            </a:r>
          </a:p>
          <a:p>
            <a:pPr algn="l" fontAlgn="base">
              <a:buFont typeface="+mj-lt"/>
              <a:buAutoNum type="arabicPeriod"/>
            </a:pPr>
            <a:r>
              <a:rPr lang="en-US" b="0" i="0" dirty="0">
                <a:solidFill>
                  <a:srgbClr val="232629"/>
                </a:solidFill>
                <a:effectLst/>
                <a:latin typeface="inherit"/>
              </a:rPr>
              <a:t>On a subsequent request to your application, the user will include a valid cookie, so the cookie </a:t>
            </a:r>
            <a:r>
              <a:rPr lang="en-US" b="0" i="0" dirty="0" err="1">
                <a:solidFill>
                  <a:srgbClr val="232629"/>
                </a:solidFill>
                <a:effectLst/>
                <a:latin typeface="inherit"/>
              </a:rPr>
              <a:t>schem</a:t>
            </a:r>
            <a:r>
              <a:rPr lang="en-US" b="0" i="0" dirty="0">
                <a:solidFill>
                  <a:srgbClr val="232629"/>
                </a:solidFill>
                <a:effectLst/>
                <a:latin typeface="inherit"/>
              </a:rPr>
              <a:t> can successfully authenticate the user, without having to challenge the OIDC scheme again.</a:t>
            </a:r>
          </a:p>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32</a:t>
            </a:fld>
            <a:endParaRPr lang="en-US"/>
          </a:p>
        </p:txBody>
      </p:sp>
    </p:spTree>
    <p:extLst>
      <p:ext uri="{BB962C8B-B14F-4D97-AF65-F5344CB8AC3E}">
        <p14:creationId xmlns:p14="http://schemas.microsoft.com/office/powerpoint/2010/main" val="3973156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33</a:t>
            </a:fld>
            <a:endParaRPr lang="en-US"/>
          </a:p>
        </p:txBody>
      </p:sp>
    </p:spTree>
    <p:extLst>
      <p:ext uri="{BB962C8B-B14F-4D97-AF65-F5344CB8AC3E}">
        <p14:creationId xmlns:p14="http://schemas.microsoft.com/office/powerpoint/2010/main" val="174069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34</a:t>
            </a:fld>
            <a:endParaRPr lang="en-US"/>
          </a:p>
        </p:txBody>
      </p:sp>
    </p:spTree>
    <p:extLst>
      <p:ext uri="{BB962C8B-B14F-4D97-AF65-F5344CB8AC3E}">
        <p14:creationId xmlns:p14="http://schemas.microsoft.com/office/powerpoint/2010/main" val="105889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36</a:t>
            </a:fld>
            <a:endParaRPr lang="en-US"/>
          </a:p>
        </p:txBody>
      </p:sp>
    </p:spTree>
    <p:extLst>
      <p:ext uri="{BB962C8B-B14F-4D97-AF65-F5344CB8AC3E}">
        <p14:creationId xmlns:p14="http://schemas.microsoft.com/office/powerpoint/2010/main" val="390486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a:t>
            </a:r>
            <a:r>
              <a:rPr lang="en-US" dirty="0" err="1"/>
              <a:t>identityResoucre</a:t>
            </a:r>
            <a:r>
              <a:rPr lang="en-US" dirty="0"/>
              <a:t> </a:t>
            </a:r>
            <a:r>
              <a:rPr lang="en-US" dirty="0" err="1"/>
              <a:t>openid</a:t>
            </a:r>
            <a:r>
              <a:rPr lang="en-US" dirty="0"/>
              <a:t> es </a:t>
            </a:r>
            <a:r>
              <a:rPr lang="en-US" dirty="0" err="1"/>
              <a:t>obligatorio</a:t>
            </a:r>
            <a:r>
              <a:rPr lang="en-US" dirty="0"/>
              <a:t> y </a:t>
            </a:r>
            <a:r>
              <a:rPr lang="en-US" dirty="0" err="1"/>
              <a:t>obliga</a:t>
            </a:r>
            <a:r>
              <a:rPr lang="en-US" dirty="0"/>
              <a:t> a </a:t>
            </a:r>
            <a:r>
              <a:rPr lang="en-US" dirty="0" err="1"/>
              <a:t>devolver</a:t>
            </a:r>
            <a:r>
              <a:rPr lang="en-US" dirty="0"/>
              <a:t> </a:t>
            </a:r>
            <a:r>
              <a:rPr lang="en-US" dirty="0" err="1"/>
              <a:t>el</a:t>
            </a:r>
            <a:r>
              <a:rPr lang="en-US" dirty="0"/>
              <a:t> claim sub</a:t>
            </a:r>
          </a:p>
          <a:p>
            <a:endParaRPr lang="en-US" dirty="0"/>
          </a:p>
          <a:p>
            <a:r>
              <a:rPr lang="en-US" b="1" dirty="0">
                <a:solidFill>
                  <a:srgbClr val="008000"/>
                </a:solidFill>
                <a:effectLst/>
              </a:rPr>
              <a:t>new</a:t>
            </a:r>
            <a:r>
              <a:rPr lang="en-US" dirty="0"/>
              <a:t> </a:t>
            </a:r>
            <a:r>
              <a:rPr lang="en-US" dirty="0" err="1">
                <a:solidFill>
                  <a:srgbClr val="0000FF"/>
                </a:solidFill>
                <a:effectLst/>
              </a:rPr>
              <a:t>IdentityResource</a:t>
            </a:r>
            <a:r>
              <a:rPr lang="en-US" dirty="0">
                <a:effectLst/>
              </a:rPr>
              <a:t>(</a:t>
            </a:r>
            <a:r>
              <a:rPr lang="en-US" dirty="0"/>
              <a:t> </a:t>
            </a:r>
            <a:r>
              <a:rPr lang="en-US" dirty="0">
                <a:effectLst/>
              </a:rPr>
              <a:t>name:</a:t>
            </a:r>
            <a:r>
              <a:rPr lang="en-US" dirty="0"/>
              <a:t> </a:t>
            </a:r>
            <a:r>
              <a:rPr lang="en-US" dirty="0">
                <a:solidFill>
                  <a:srgbClr val="BA2121"/>
                </a:solidFill>
                <a:effectLst/>
              </a:rPr>
              <a:t>"</a:t>
            </a:r>
            <a:r>
              <a:rPr lang="en-US" dirty="0" err="1">
                <a:solidFill>
                  <a:srgbClr val="BA2121"/>
                </a:solidFill>
                <a:effectLst/>
              </a:rPr>
              <a:t>openid</a:t>
            </a:r>
            <a:r>
              <a:rPr lang="en-US" dirty="0">
                <a:solidFill>
                  <a:srgbClr val="BA2121"/>
                </a:solidFill>
                <a:effectLst/>
              </a:rPr>
              <a:t>"</a:t>
            </a:r>
            <a:r>
              <a:rPr lang="en-US" dirty="0">
                <a:effectLst/>
              </a:rPr>
              <a:t>,</a:t>
            </a:r>
            <a:r>
              <a:rPr lang="en-US" dirty="0"/>
              <a:t> </a:t>
            </a:r>
            <a:r>
              <a:rPr lang="en-US" dirty="0" err="1">
                <a:effectLst/>
              </a:rPr>
              <a:t>userClaims</a:t>
            </a:r>
            <a:r>
              <a:rPr lang="en-US" dirty="0">
                <a:effectLst/>
              </a:rPr>
              <a:t>:</a:t>
            </a:r>
            <a:r>
              <a:rPr lang="en-US" dirty="0"/>
              <a:t> </a:t>
            </a:r>
            <a:r>
              <a:rPr lang="en-US" b="1" dirty="0">
                <a:solidFill>
                  <a:srgbClr val="008000"/>
                </a:solidFill>
                <a:effectLst/>
              </a:rPr>
              <a:t>new</a:t>
            </a:r>
            <a:r>
              <a:rPr lang="en-US" dirty="0">
                <a:effectLst/>
              </a:rPr>
              <a:t>[]</a:t>
            </a:r>
            <a:r>
              <a:rPr lang="en-US" dirty="0"/>
              <a:t> </a:t>
            </a:r>
            <a:r>
              <a:rPr lang="en-US" dirty="0">
                <a:effectLst/>
              </a:rPr>
              <a:t>{</a:t>
            </a:r>
            <a:r>
              <a:rPr lang="en-US" dirty="0"/>
              <a:t> </a:t>
            </a:r>
            <a:r>
              <a:rPr lang="en-US" dirty="0">
                <a:solidFill>
                  <a:srgbClr val="BA2121"/>
                </a:solidFill>
                <a:effectLst/>
              </a:rPr>
              <a:t>"sub"</a:t>
            </a:r>
            <a:r>
              <a:rPr lang="en-US" dirty="0"/>
              <a:t> </a:t>
            </a:r>
            <a:r>
              <a:rPr lang="en-US" dirty="0">
                <a:effectLst/>
              </a:rPr>
              <a:t>},</a:t>
            </a:r>
            <a:r>
              <a:rPr lang="en-US" dirty="0"/>
              <a:t> </a:t>
            </a:r>
            <a:r>
              <a:rPr lang="en-US" dirty="0" err="1">
                <a:effectLst/>
              </a:rPr>
              <a:t>displayName</a:t>
            </a:r>
            <a:r>
              <a:rPr lang="en-US" dirty="0">
                <a:effectLst/>
              </a:rPr>
              <a:t>:</a:t>
            </a:r>
            <a:r>
              <a:rPr lang="en-US" dirty="0"/>
              <a:t> </a:t>
            </a:r>
            <a:r>
              <a:rPr lang="en-US" dirty="0">
                <a:solidFill>
                  <a:srgbClr val="BA2121"/>
                </a:solidFill>
                <a:effectLst/>
              </a:rPr>
              <a:t>"Your user identifier"</a:t>
            </a:r>
            <a:r>
              <a:rPr lang="en-US" dirty="0">
                <a:effectLst/>
              </a:rPr>
              <a:t>)</a:t>
            </a:r>
          </a:p>
          <a:p>
            <a:endParaRPr lang="en-US" dirty="0">
              <a:effectLst/>
            </a:endParaRPr>
          </a:p>
          <a:p>
            <a:r>
              <a:rPr lang="en-US" b="1" dirty="0">
                <a:solidFill>
                  <a:srgbClr val="008000"/>
                </a:solidFill>
                <a:effectLst/>
              </a:rPr>
              <a:t>new</a:t>
            </a:r>
            <a:r>
              <a:rPr lang="en-US" dirty="0"/>
              <a:t> </a:t>
            </a:r>
            <a:r>
              <a:rPr lang="en-US" dirty="0" err="1">
                <a:effectLst/>
              </a:rPr>
              <a:t>IdentityResources.OpenId</a:t>
            </a:r>
            <a:r>
              <a:rPr lang="en-US" dirty="0">
                <a:effectLst/>
              </a:rPr>
              <a:t>()</a:t>
            </a:r>
            <a:endParaRPr lang="en-US" dirty="0"/>
          </a:p>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37</a:t>
            </a:fld>
            <a:endParaRPr lang="en-US"/>
          </a:p>
        </p:txBody>
      </p:sp>
    </p:spTree>
    <p:extLst>
      <p:ext uri="{BB962C8B-B14F-4D97-AF65-F5344CB8AC3E}">
        <p14:creationId xmlns:p14="http://schemas.microsoft.com/office/powerpoint/2010/main" val="1998245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https://openid.net/specs/openid-connect-core-1_0.html#ScopeClaims</a:t>
            </a:r>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38</a:t>
            </a:fld>
            <a:endParaRPr lang="en-US"/>
          </a:p>
        </p:txBody>
      </p:sp>
    </p:spTree>
    <p:extLst>
      <p:ext uri="{BB962C8B-B14F-4D97-AF65-F5344CB8AC3E}">
        <p14:creationId xmlns:p14="http://schemas.microsoft.com/office/powerpoint/2010/main" val="2377809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39</a:t>
            </a:fld>
            <a:endParaRPr lang="en-US"/>
          </a:p>
        </p:txBody>
      </p:sp>
    </p:spTree>
    <p:extLst>
      <p:ext uri="{BB962C8B-B14F-4D97-AF65-F5344CB8AC3E}">
        <p14:creationId xmlns:p14="http://schemas.microsoft.com/office/powerpoint/2010/main" val="100800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40</a:t>
            </a:fld>
            <a:endParaRPr lang="en-US"/>
          </a:p>
        </p:txBody>
      </p:sp>
    </p:spTree>
    <p:extLst>
      <p:ext uri="{BB962C8B-B14F-4D97-AF65-F5344CB8AC3E}">
        <p14:creationId xmlns:p14="http://schemas.microsoft.com/office/powerpoint/2010/main" val="3152523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5"/>
          </p:nvPr>
        </p:nvSpPr>
        <p:spPr/>
        <p:txBody>
          <a:bodyPr/>
          <a:lstStyle/>
          <a:p>
            <a:fld id="{F334AA0A-9FC8-FA42-92A8-9963D1558654}" type="slidenum">
              <a:rPr lang="en-US" smtClean="0"/>
              <a:pPr/>
              <a:t>3</a:t>
            </a:fld>
            <a:endParaRPr lang="en-US"/>
          </a:p>
        </p:txBody>
      </p:sp>
    </p:spTree>
    <p:extLst>
      <p:ext uri="{BB962C8B-B14F-4D97-AF65-F5344CB8AC3E}">
        <p14:creationId xmlns:p14="http://schemas.microsoft.com/office/powerpoint/2010/main" val="3047758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41</a:t>
            </a:fld>
            <a:endParaRPr lang="en-US"/>
          </a:p>
        </p:txBody>
      </p:sp>
    </p:spTree>
    <p:extLst>
      <p:ext uri="{BB962C8B-B14F-4D97-AF65-F5344CB8AC3E}">
        <p14:creationId xmlns:p14="http://schemas.microsoft.com/office/powerpoint/2010/main" val="2593643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42</a:t>
            </a:fld>
            <a:endParaRPr lang="en-US"/>
          </a:p>
        </p:txBody>
      </p:sp>
    </p:spTree>
    <p:extLst>
      <p:ext uri="{BB962C8B-B14F-4D97-AF65-F5344CB8AC3E}">
        <p14:creationId xmlns:p14="http://schemas.microsoft.com/office/powerpoint/2010/main" val="304184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response:</a:t>
            </a:r>
          </a:p>
          <a:p>
            <a:endParaRPr lang="en-US" dirty="0"/>
          </a:p>
          <a:p>
            <a:endParaRPr lang="en-US" dirty="0"/>
          </a:p>
          <a:p>
            <a:r>
              <a:rPr lang="en-US" dirty="0"/>
              <a:t> HTTP/1.1 200 OK</a:t>
            </a:r>
          </a:p>
          <a:p>
            <a:r>
              <a:rPr lang="en-US" dirty="0"/>
              <a:t>  Content-Type: application/</a:t>
            </a:r>
            <a:r>
              <a:rPr lang="en-US" dirty="0" err="1"/>
              <a:t>json</a:t>
            </a:r>
            <a:endParaRPr lang="en-US" dirty="0"/>
          </a:p>
          <a:p>
            <a:endParaRPr lang="en-US" dirty="0"/>
          </a:p>
          <a:p>
            <a:r>
              <a:rPr lang="en-US" dirty="0"/>
              <a:t>  {</a:t>
            </a:r>
          </a:p>
          <a:p>
            <a:r>
              <a:rPr lang="en-US" dirty="0"/>
              <a:t>   "sub": "248289761001",</a:t>
            </a:r>
          </a:p>
          <a:p>
            <a:r>
              <a:rPr lang="en-US" dirty="0"/>
              <a:t>   "name": "Jane Doe",</a:t>
            </a:r>
          </a:p>
          <a:p>
            <a:r>
              <a:rPr lang="en-US" dirty="0"/>
              <a:t>   "</a:t>
            </a:r>
            <a:r>
              <a:rPr lang="en-US" dirty="0" err="1"/>
              <a:t>given_name</a:t>
            </a:r>
            <a:r>
              <a:rPr lang="en-US" dirty="0"/>
              <a:t>": "Jane",</a:t>
            </a:r>
          </a:p>
          <a:p>
            <a:r>
              <a:rPr lang="en-US" dirty="0"/>
              <a:t>   "</a:t>
            </a:r>
            <a:r>
              <a:rPr lang="en-US" dirty="0" err="1"/>
              <a:t>family_name</a:t>
            </a:r>
            <a:r>
              <a:rPr lang="en-US" dirty="0"/>
              <a:t>": "Doe",</a:t>
            </a:r>
          </a:p>
          <a:p>
            <a:r>
              <a:rPr lang="en-US" dirty="0"/>
              <a:t>   "</a:t>
            </a:r>
            <a:r>
              <a:rPr lang="en-US" dirty="0" err="1"/>
              <a:t>preferred_username</a:t>
            </a:r>
            <a:r>
              <a:rPr lang="en-US" dirty="0"/>
              <a:t>": "</a:t>
            </a:r>
            <a:r>
              <a:rPr lang="en-US" dirty="0" err="1"/>
              <a:t>j.doe</a:t>
            </a:r>
            <a:r>
              <a:rPr lang="en-US" dirty="0"/>
              <a:t>",</a:t>
            </a:r>
          </a:p>
          <a:p>
            <a:r>
              <a:rPr lang="en-US" dirty="0"/>
              <a:t>   "email": "janedoe@example.com",</a:t>
            </a:r>
          </a:p>
          <a:p>
            <a:r>
              <a:rPr lang="en-US" dirty="0"/>
              <a:t>   "picture": "http://example.com/</a:t>
            </a:r>
            <a:r>
              <a:rPr lang="en-US" dirty="0" err="1"/>
              <a:t>janedoe</a:t>
            </a:r>
            <a:r>
              <a:rPr lang="en-US" dirty="0"/>
              <a:t>/me.jpg"</a:t>
            </a:r>
          </a:p>
          <a:p>
            <a:r>
              <a:rPr lang="en-US" dirty="0"/>
              <a:t>  }</a:t>
            </a:r>
          </a:p>
        </p:txBody>
      </p:sp>
      <p:sp>
        <p:nvSpPr>
          <p:cNvPr id="4" name="Slide Number Placeholder 3"/>
          <p:cNvSpPr>
            <a:spLocks noGrp="1"/>
          </p:cNvSpPr>
          <p:nvPr>
            <p:ph type="sldNum" sz="quarter" idx="5"/>
          </p:nvPr>
        </p:nvSpPr>
        <p:spPr/>
        <p:txBody>
          <a:bodyPr/>
          <a:lstStyle/>
          <a:p>
            <a:fld id="{F334AA0A-9FC8-FA42-92A8-9963D1558654}" type="slidenum">
              <a:rPr lang="en-US" smtClean="0"/>
              <a:pPr/>
              <a:t>43</a:t>
            </a:fld>
            <a:endParaRPr lang="en-US"/>
          </a:p>
        </p:txBody>
      </p:sp>
    </p:spTree>
    <p:extLst>
      <p:ext uri="{BB962C8B-B14F-4D97-AF65-F5344CB8AC3E}">
        <p14:creationId xmlns:p14="http://schemas.microsoft.com/office/powerpoint/2010/main" val="1095296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response:</a:t>
            </a:r>
          </a:p>
          <a:p>
            <a:endParaRPr lang="en-US" dirty="0"/>
          </a:p>
          <a:p>
            <a:endParaRPr lang="en-US" dirty="0"/>
          </a:p>
          <a:p>
            <a:r>
              <a:rPr lang="en-US" dirty="0"/>
              <a:t> HTTP/1.1 200 OK</a:t>
            </a:r>
          </a:p>
          <a:p>
            <a:r>
              <a:rPr lang="en-US" dirty="0"/>
              <a:t>  Content-Type: application/</a:t>
            </a:r>
            <a:r>
              <a:rPr lang="en-US" dirty="0" err="1"/>
              <a:t>json</a:t>
            </a:r>
            <a:endParaRPr lang="en-US" dirty="0"/>
          </a:p>
          <a:p>
            <a:endParaRPr lang="en-US" dirty="0"/>
          </a:p>
          <a:p>
            <a:r>
              <a:rPr lang="en-US" dirty="0"/>
              <a:t>  {</a:t>
            </a:r>
          </a:p>
          <a:p>
            <a:r>
              <a:rPr lang="en-US" dirty="0"/>
              <a:t>   "sub": "248289761001",</a:t>
            </a:r>
          </a:p>
          <a:p>
            <a:r>
              <a:rPr lang="en-US" dirty="0"/>
              <a:t>   "name": "Jane Doe",</a:t>
            </a:r>
          </a:p>
          <a:p>
            <a:r>
              <a:rPr lang="en-US" dirty="0"/>
              <a:t>   "</a:t>
            </a:r>
            <a:r>
              <a:rPr lang="en-US" dirty="0" err="1"/>
              <a:t>given_name</a:t>
            </a:r>
            <a:r>
              <a:rPr lang="en-US" dirty="0"/>
              <a:t>": "Jane",</a:t>
            </a:r>
          </a:p>
          <a:p>
            <a:r>
              <a:rPr lang="en-US" dirty="0"/>
              <a:t>   "</a:t>
            </a:r>
            <a:r>
              <a:rPr lang="en-US" dirty="0" err="1"/>
              <a:t>family_name</a:t>
            </a:r>
            <a:r>
              <a:rPr lang="en-US" dirty="0"/>
              <a:t>": "Doe",</a:t>
            </a:r>
          </a:p>
          <a:p>
            <a:r>
              <a:rPr lang="en-US" dirty="0"/>
              <a:t>   "</a:t>
            </a:r>
            <a:r>
              <a:rPr lang="en-US" dirty="0" err="1"/>
              <a:t>preferred_username</a:t>
            </a:r>
            <a:r>
              <a:rPr lang="en-US" dirty="0"/>
              <a:t>": "</a:t>
            </a:r>
            <a:r>
              <a:rPr lang="en-US" dirty="0" err="1"/>
              <a:t>j.doe</a:t>
            </a:r>
            <a:r>
              <a:rPr lang="en-US" dirty="0"/>
              <a:t>",</a:t>
            </a:r>
          </a:p>
          <a:p>
            <a:r>
              <a:rPr lang="en-US" dirty="0"/>
              <a:t>   "email": "janedoe@example.com",</a:t>
            </a:r>
          </a:p>
          <a:p>
            <a:r>
              <a:rPr lang="en-US" dirty="0"/>
              <a:t>   "picture": "http://example.com/</a:t>
            </a:r>
            <a:r>
              <a:rPr lang="en-US" dirty="0" err="1"/>
              <a:t>janedoe</a:t>
            </a:r>
            <a:r>
              <a:rPr lang="en-US" dirty="0"/>
              <a:t>/me.jpg"</a:t>
            </a:r>
          </a:p>
          <a:p>
            <a:r>
              <a:rPr lang="en-US" dirty="0"/>
              <a:t>  }</a:t>
            </a:r>
          </a:p>
        </p:txBody>
      </p:sp>
      <p:sp>
        <p:nvSpPr>
          <p:cNvPr id="4" name="Slide Number Placeholder 3"/>
          <p:cNvSpPr>
            <a:spLocks noGrp="1"/>
          </p:cNvSpPr>
          <p:nvPr>
            <p:ph type="sldNum" sz="quarter" idx="5"/>
          </p:nvPr>
        </p:nvSpPr>
        <p:spPr/>
        <p:txBody>
          <a:bodyPr/>
          <a:lstStyle/>
          <a:p>
            <a:fld id="{F334AA0A-9FC8-FA42-92A8-9963D1558654}" type="slidenum">
              <a:rPr lang="en-US" smtClean="0"/>
              <a:pPr/>
              <a:t>44</a:t>
            </a:fld>
            <a:endParaRPr lang="en-US"/>
          </a:p>
        </p:txBody>
      </p:sp>
    </p:spTree>
    <p:extLst>
      <p:ext uri="{BB962C8B-B14F-4D97-AF65-F5344CB8AC3E}">
        <p14:creationId xmlns:p14="http://schemas.microsoft.com/office/powerpoint/2010/main" val="2975968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5"/>
          </p:nvPr>
        </p:nvSpPr>
        <p:spPr/>
        <p:txBody>
          <a:bodyPr/>
          <a:lstStyle/>
          <a:p>
            <a:fld id="{F334AA0A-9FC8-FA42-92A8-9963D1558654}" type="slidenum">
              <a:rPr lang="en-US" smtClean="0"/>
              <a:pPr/>
              <a:t>4</a:t>
            </a:fld>
            <a:endParaRPr lang="en-US"/>
          </a:p>
        </p:txBody>
      </p:sp>
    </p:spTree>
    <p:extLst>
      <p:ext uri="{BB962C8B-B14F-4D97-AF65-F5344CB8AC3E}">
        <p14:creationId xmlns:p14="http://schemas.microsoft.com/office/powerpoint/2010/main" val="402926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10</a:t>
            </a:fld>
            <a:endParaRPr lang="en-US"/>
          </a:p>
        </p:txBody>
      </p:sp>
    </p:spTree>
    <p:extLst>
      <p:ext uri="{BB962C8B-B14F-4D97-AF65-F5344CB8AC3E}">
        <p14:creationId xmlns:p14="http://schemas.microsoft.com/office/powerpoint/2010/main" val="428021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11</a:t>
            </a:fld>
            <a:endParaRPr lang="en-US"/>
          </a:p>
        </p:txBody>
      </p:sp>
    </p:spTree>
    <p:extLst>
      <p:ext uri="{BB962C8B-B14F-4D97-AF65-F5344CB8AC3E}">
        <p14:creationId xmlns:p14="http://schemas.microsoft.com/office/powerpoint/2010/main" val="313533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effectLst/>
                <a:latin typeface="Inter"/>
              </a:rPr>
              <a:t>The user starts the app on the device.</a:t>
            </a:r>
          </a:p>
          <a:p>
            <a:pPr algn="l">
              <a:buFont typeface="+mj-lt"/>
              <a:buAutoNum type="arabicPeriod"/>
            </a:pPr>
            <a:r>
              <a:rPr lang="en-US" b="0" i="0" dirty="0">
                <a:effectLst/>
                <a:latin typeface="Inter"/>
              </a:rPr>
              <a:t>The device app requests authorization from the Auth0 Authorization Server using its Client ID (/</a:t>
            </a:r>
            <a:r>
              <a:rPr lang="en-US" b="0" i="0" dirty="0" err="1">
                <a:effectLst/>
                <a:latin typeface="Inter"/>
              </a:rPr>
              <a:t>oauth</a:t>
            </a:r>
            <a:r>
              <a:rPr lang="en-US" b="0" i="0" dirty="0">
                <a:effectLst/>
                <a:latin typeface="Inter"/>
              </a:rPr>
              <a:t>/device/code endpoint).</a:t>
            </a:r>
          </a:p>
          <a:p>
            <a:pPr algn="l">
              <a:buFont typeface="+mj-lt"/>
              <a:buAutoNum type="arabicPeriod"/>
            </a:pPr>
            <a:r>
              <a:rPr lang="en-US" b="0" i="0" dirty="0">
                <a:effectLst/>
                <a:latin typeface="Inter"/>
              </a:rPr>
              <a:t>The Auth0 Authorization Server responds with a </a:t>
            </a:r>
            <a:r>
              <a:rPr lang="en-US" b="0" i="0" dirty="0" err="1">
                <a:effectLst/>
                <a:latin typeface="Inter"/>
              </a:rPr>
              <a:t>device_code</a:t>
            </a:r>
            <a:r>
              <a:rPr lang="en-US" b="0" i="0" dirty="0">
                <a:effectLst/>
                <a:latin typeface="Inter"/>
              </a:rPr>
              <a:t>, </a:t>
            </a:r>
            <a:r>
              <a:rPr lang="en-US" b="0" i="0" dirty="0" err="1">
                <a:effectLst/>
                <a:latin typeface="Inter"/>
              </a:rPr>
              <a:t>user_code</a:t>
            </a:r>
            <a:r>
              <a:rPr lang="en-US" b="0" i="0" dirty="0">
                <a:effectLst/>
                <a:latin typeface="Inter"/>
              </a:rPr>
              <a:t>, </a:t>
            </a:r>
            <a:r>
              <a:rPr lang="en-US" b="0" i="0" dirty="0" err="1">
                <a:effectLst/>
                <a:latin typeface="Inter"/>
              </a:rPr>
              <a:t>verification_uri</a:t>
            </a:r>
            <a:r>
              <a:rPr lang="en-US" b="0" i="0" dirty="0">
                <a:effectLst/>
                <a:latin typeface="Inter"/>
              </a:rPr>
              <a:t>, </a:t>
            </a:r>
            <a:r>
              <a:rPr lang="en-US" b="0" i="0" dirty="0" err="1">
                <a:effectLst/>
                <a:latin typeface="Inter"/>
              </a:rPr>
              <a:t>verification_uri_complete</a:t>
            </a:r>
            <a:r>
              <a:rPr lang="en-US" b="0" i="0" dirty="0">
                <a:effectLst/>
                <a:latin typeface="Inter"/>
              </a:rPr>
              <a:t> </a:t>
            </a:r>
            <a:r>
              <a:rPr lang="en-US" b="0" i="0" dirty="0" err="1">
                <a:effectLst/>
                <a:latin typeface="Inter"/>
              </a:rPr>
              <a:t>expires_in</a:t>
            </a:r>
            <a:r>
              <a:rPr lang="en-US" b="0" i="0" dirty="0">
                <a:effectLst/>
                <a:latin typeface="Inter"/>
              </a:rPr>
              <a:t> (lifetime in seconds for </a:t>
            </a:r>
            <a:r>
              <a:rPr lang="en-US" b="0" i="0" dirty="0" err="1">
                <a:effectLst/>
                <a:latin typeface="Inter"/>
              </a:rPr>
              <a:t>device_code</a:t>
            </a:r>
            <a:r>
              <a:rPr lang="en-US" b="0" i="0" dirty="0">
                <a:effectLst/>
                <a:latin typeface="Inter"/>
              </a:rPr>
              <a:t> and </a:t>
            </a:r>
            <a:r>
              <a:rPr lang="en-US" b="0" i="0" dirty="0" err="1">
                <a:effectLst/>
                <a:latin typeface="Inter"/>
              </a:rPr>
              <a:t>user_code</a:t>
            </a:r>
            <a:r>
              <a:rPr lang="en-US" b="0" i="0" dirty="0">
                <a:effectLst/>
                <a:latin typeface="Inter"/>
              </a:rPr>
              <a:t>), and polling interval.</a:t>
            </a:r>
          </a:p>
          <a:p>
            <a:pPr algn="l">
              <a:buFont typeface="+mj-lt"/>
              <a:buAutoNum type="arabicPeriod"/>
            </a:pPr>
            <a:r>
              <a:rPr lang="en-US" b="0" i="0" dirty="0">
                <a:effectLst/>
                <a:latin typeface="Inter"/>
              </a:rPr>
              <a:t>The device app asks the user to activate using their computer or smartphone. The app may accomplish this by:</a:t>
            </a:r>
          </a:p>
          <a:p>
            <a:pPr marL="742950" lvl="1" indent="-285750" algn="l">
              <a:buFont typeface="+mj-lt"/>
              <a:buAutoNum type="arabicPeriod"/>
            </a:pPr>
            <a:r>
              <a:rPr lang="en-US" b="0" i="0" dirty="0">
                <a:effectLst/>
                <a:latin typeface="Inter"/>
              </a:rPr>
              <a:t>asking the user to visit the </a:t>
            </a:r>
            <a:r>
              <a:rPr lang="en-US" b="0" i="0" dirty="0" err="1">
                <a:effectLst/>
                <a:latin typeface="Inter"/>
              </a:rPr>
              <a:t>verification_uri</a:t>
            </a:r>
            <a:r>
              <a:rPr lang="en-US" b="0" i="0" dirty="0">
                <a:effectLst/>
                <a:latin typeface="Inter"/>
              </a:rPr>
              <a:t> and enter the </a:t>
            </a:r>
            <a:r>
              <a:rPr lang="en-US" b="0" i="0" dirty="0" err="1">
                <a:effectLst/>
                <a:latin typeface="Inter"/>
              </a:rPr>
              <a:t>user_code</a:t>
            </a:r>
            <a:r>
              <a:rPr lang="en-US" b="0" i="0" dirty="0">
                <a:effectLst/>
                <a:latin typeface="Inter"/>
              </a:rPr>
              <a:t> after displaying these values on-screen</a:t>
            </a:r>
          </a:p>
          <a:p>
            <a:pPr marL="742950" lvl="1" indent="-285750" algn="l">
              <a:buFont typeface="+mj-lt"/>
              <a:buAutoNum type="arabicPeriod"/>
            </a:pPr>
            <a:r>
              <a:rPr lang="en-US" b="0" i="0" dirty="0">
                <a:effectLst/>
                <a:latin typeface="Inter"/>
              </a:rPr>
              <a:t>asking the user to interact with either a QR Code or shortened URL with embedded user code generated from the </a:t>
            </a:r>
            <a:r>
              <a:rPr lang="en-US" b="0" i="0" dirty="0" err="1">
                <a:effectLst/>
                <a:latin typeface="Inter"/>
              </a:rPr>
              <a:t>verification_uri_complete</a:t>
            </a:r>
            <a:endParaRPr lang="en-US" b="0" i="0" dirty="0">
              <a:effectLst/>
              <a:latin typeface="Inter"/>
            </a:endParaRPr>
          </a:p>
          <a:p>
            <a:pPr marL="742950" lvl="1" indent="-285750" algn="l">
              <a:buFont typeface="+mj-lt"/>
              <a:buAutoNum type="arabicPeriod"/>
            </a:pPr>
            <a:r>
              <a:rPr lang="en-US" b="0" i="0" dirty="0">
                <a:effectLst/>
                <a:latin typeface="Inter"/>
              </a:rPr>
              <a:t>directly navigating to the verification page with embedded user code using </a:t>
            </a:r>
            <a:r>
              <a:rPr lang="en-US" b="0" i="0" dirty="0" err="1">
                <a:effectLst/>
                <a:latin typeface="Inter"/>
              </a:rPr>
              <a:t>verification_uri_complete</a:t>
            </a:r>
            <a:r>
              <a:rPr lang="en-US" b="0" i="0" dirty="0">
                <a:effectLst/>
                <a:latin typeface="Inter"/>
              </a:rPr>
              <a:t>, if running natively on a browser-based device</a:t>
            </a:r>
          </a:p>
          <a:p>
            <a:pPr algn="l">
              <a:buFont typeface="+mj-lt"/>
              <a:buAutoNum type="arabicPeriod"/>
            </a:pPr>
            <a:r>
              <a:rPr lang="en-US" b="0" i="0" dirty="0">
                <a:effectLst/>
                <a:latin typeface="Inter"/>
              </a:rPr>
              <a:t>The device app begins polling your Auth0 Authorization Server for an Access Token (</a:t>
            </a:r>
            <a:r>
              <a:rPr lang="en-US" b="1" i="0" dirty="0">
                <a:effectLst/>
                <a:latin typeface="Inter"/>
              </a:rPr>
              <a:t>/</a:t>
            </a:r>
            <a:r>
              <a:rPr lang="en-US" b="1" i="0" dirty="0" err="1">
                <a:effectLst/>
                <a:latin typeface="Inter"/>
              </a:rPr>
              <a:t>oauth</a:t>
            </a:r>
            <a:r>
              <a:rPr lang="en-US" b="1" i="0" dirty="0">
                <a:effectLst/>
                <a:latin typeface="Inter"/>
              </a:rPr>
              <a:t>/token</a:t>
            </a:r>
            <a:r>
              <a:rPr lang="en-US" b="0" i="0" dirty="0">
                <a:effectLst/>
                <a:latin typeface="Inter"/>
              </a:rPr>
              <a:t> endpoint) using the time period specified by interval and counting from receipt of the last polling request's response. The device app continues polling until either the user completes the browser flow path or the user code expires.</a:t>
            </a:r>
          </a:p>
          <a:p>
            <a:pPr algn="l">
              <a:buFont typeface="+mj-lt"/>
              <a:buAutoNum type="arabicPeriod"/>
            </a:pPr>
            <a:r>
              <a:rPr lang="en-US" b="0" i="0" dirty="0">
                <a:effectLst/>
                <a:latin typeface="Inter"/>
              </a:rPr>
              <a:t>When the user successfully completes the browser flow path, your Auth0 Authorization Server responds with an Access Token (and optionally, a Refresh Token). The device app should now forget its </a:t>
            </a:r>
            <a:r>
              <a:rPr lang="en-US" b="0" i="0" dirty="0" err="1">
                <a:effectLst/>
                <a:latin typeface="Inter"/>
              </a:rPr>
              <a:t>device_code</a:t>
            </a:r>
            <a:r>
              <a:rPr lang="en-US" b="0" i="0" dirty="0">
                <a:effectLst/>
                <a:latin typeface="Inter"/>
              </a:rPr>
              <a:t> because it will expire.</a:t>
            </a:r>
          </a:p>
          <a:p>
            <a:br>
              <a:rPr lang="en-US" dirty="0"/>
            </a:br>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12</a:t>
            </a:fld>
            <a:endParaRPr lang="en-US"/>
          </a:p>
        </p:txBody>
      </p:sp>
    </p:spTree>
    <p:extLst>
      <p:ext uri="{BB962C8B-B14F-4D97-AF65-F5344CB8AC3E}">
        <p14:creationId xmlns:p14="http://schemas.microsoft.com/office/powerpoint/2010/main" val="353576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 flow se </a:t>
            </a:r>
            <a:r>
              <a:rPr lang="en-US" dirty="0" err="1"/>
              <a:t>pensó</a:t>
            </a:r>
            <a:r>
              <a:rPr lang="en-US" dirty="0"/>
              <a:t> </a:t>
            </a:r>
            <a:r>
              <a:rPr lang="en-US" dirty="0" err="1"/>
              <a:t>cuando</a:t>
            </a:r>
            <a:r>
              <a:rPr lang="en-US" dirty="0"/>
              <a:t> </a:t>
            </a:r>
            <a:r>
              <a:rPr lang="en-US" dirty="0" err="1"/>
              <a:t>los</a:t>
            </a:r>
            <a:r>
              <a:rPr lang="en-US" dirty="0"/>
              <a:t> </a:t>
            </a:r>
            <a:r>
              <a:rPr lang="en-US" dirty="0" err="1"/>
              <a:t>navegadores</a:t>
            </a:r>
            <a:r>
              <a:rPr lang="en-US" dirty="0"/>
              <a:t> no </a:t>
            </a:r>
            <a:r>
              <a:rPr lang="en-US" dirty="0" err="1"/>
              <a:t>soportaban</a:t>
            </a:r>
            <a:r>
              <a:rPr lang="en-US" dirty="0"/>
              <a:t> </a:t>
            </a:r>
            <a:r>
              <a:rPr lang="en-US" dirty="0" err="1"/>
              <a:t>llamadas</a:t>
            </a:r>
            <a:r>
              <a:rPr lang="en-US" dirty="0"/>
              <a:t> POST </a:t>
            </a:r>
            <a:r>
              <a:rPr lang="en-US" dirty="0" err="1"/>
              <a:t>usando</a:t>
            </a:r>
            <a:r>
              <a:rPr lang="en-US" dirty="0"/>
              <a:t> JavaScript a </a:t>
            </a:r>
            <a:r>
              <a:rPr lang="en-US" dirty="0" err="1"/>
              <a:t>otros</a:t>
            </a:r>
            <a:r>
              <a:rPr lang="en-US" dirty="0"/>
              <a:t> </a:t>
            </a:r>
            <a:r>
              <a:rPr lang="en-US" dirty="0" err="1"/>
              <a:t>dominios</a:t>
            </a:r>
            <a:r>
              <a:rPr lang="en-US" dirty="0"/>
              <a:t>. </a:t>
            </a:r>
            <a:r>
              <a:rPr lang="en-US" dirty="0" err="1"/>
              <a:t>Actualmente</a:t>
            </a:r>
            <a:r>
              <a:rPr lang="en-US" dirty="0"/>
              <a:t>, gracias a CORS, </a:t>
            </a:r>
            <a:r>
              <a:rPr lang="en-US" dirty="0" err="1"/>
              <a:t>eso</a:t>
            </a:r>
            <a:r>
              <a:rPr lang="en-US" dirty="0"/>
              <a:t> es </a:t>
            </a:r>
            <a:r>
              <a:rPr lang="en-US" dirty="0" err="1"/>
              <a:t>posible</a:t>
            </a:r>
            <a:r>
              <a:rPr lang="en-US" dirty="0"/>
              <a:t> y </a:t>
            </a:r>
            <a:r>
              <a:rPr lang="en-US" dirty="0" err="1"/>
              <a:t>este</a:t>
            </a:r>
            <a:r>
              <a:rPr lang="en-US" dirty="0"/>
              <a:t> flow </a:t>
            </a:r>
            <a:r>
              <a:rPr lang="en-US" b="1" dirty="0" err="1"/>
              <a:t>ya</a:t>
            </a:r>
            <a:r>
              <a:rPr lang="en-US" b="1" dirty="0"/>
              <a:t> no </a:t>
            </a:r>
            <a:r>
              <a:rPr lang="en-US" b="1" dirty="0" err="1"/>
              <a:t>debe</a:t>
            </a:r>
            <a:r>
              <a:rPr lang="en-US" b="1" dirty="0"/>
              <a:t> </a:t>
            </a:r>
            <a:r>
              <a:rPr lang="en-US" b="1" dirty="0" err="1"/>
              <a:t>usarse</a:t>
            </a:r>
            <a:r>
              <a:rPr lang="en-US" b="1" dirty="0"/>
              <a:t> </a:t>
            </a:r>
            <a:r>
              <a:rPr lang="en-US" b="1" dirty="0" err="1"/>
              <a:t>ya</a:t>
            </a:r>
            <a:r>
              <a:rPr lang="en-US" b="1" dirty="0"/>
              <a:t> que es MÁS INSEGURO</a:t>
            </a:r>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14</a:t>
            </a:fld>
            <a:endParaRPr lang="en-US"/>
          </a:p>
        </p:txBody>
      </p:sp>
    </p:spTree>
    <p:extLst>
      <p:ext uri="{BB962C8B-B14F-4D97-AF65-F5344CB8AC3E}">
        <p14:creationId xmlns:p14="http://schemas.microsoft.com/office/powerpoint/2010/main" val="285573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 tokens </a:t>
            </a:r>
            <a:r>
              <a:rPr lang="en-US" dirty="0" err="1"/>
              <a:t>emitidos</a:t>
            </a:r>
            <a:r>
              <a:rPr lang="en-US" dirty="0"/>
              <a:t> </a:t>
            </a:r>
            <a:r>
              <a:rPr lang="en-US" dirty="0" err="1"/>
              <a:t>desde</a:t>
            </a:r>
            <a:r>
              <a:rPr lang="en-US" dirty="0"/>
              <a:t> /token, </a:t>
            </a:r>
            <a:r>
              <a:rPr lang="en-US" dirty="0" err="1"/>
              <a:t>nunca</a:t>
            </a:r>
            <a:r>
              <a:rPr lang="en-US" dirty="0"/>
              <a:t> </a:t>
            </a:r>
            <a:r>
              <a:rPr lang="en-US" dirty="0" err="1"/>
              <a:t>desde</a:t>
            </a:r>
            <a:r>
              <a:rPr lang="en-US" dirty="0"/>
              <a:t> /authorize</a:t>
            </a:r>
          </a:p>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18</a:t>
            </a:fld>
            <a:endParaRPr lang="en-US"/>
          </a:p>
        </p:txBody>
      </p:sp>
    </p:spTree>
    <p:extLst>
      <p:ext uri="{BB962C8B-B14F-4D97-AF65-F5344CB8AC3E}">
        <p14:creationId xmlns:p14="http://schemas.microsoft.com/office/powerpoint/2010/main" val="130312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4AA0A-9FC8-FA42-92A8-9963D1558654}" type="slidenum">
              <a:rPr lang="en-US" smtClean="0"/>
              <a:pPr/>
              <a:t>22</a:t>
            </a:fld>
            <a:endParaRPr lang="en-US"/>
          </a:p>
        </p:txBody>
      </p:sp>
    </p:spTree>
    <p:extLst>
      <p:ext uri="{BB962C8B-B14F-4D97-AF65-F5344CB8AC3E}">
        <p14:creationId xmlns:p14="http://schemas.microsoft.com/office/powerpoint/2010/main" val="2173631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dirty="0">
                    <a:solidFill>
                      <a:schemeClr val="tx2"/>
                    </a:solidFill>
                    <a:latin typeface="Montserrat" pitchFamily="2" charset="77"/>
                  </a:rPr>
                  <a:t>MICROSOFT</a:t>
                </a:r>
              </a:p>
              <a:p>
                <a:pPr algn="l">
                  <a:lnSpc>
                    <a:spcPts val="1240"/>
                  </a:lnSpc>
                </a:pPr>
                <a:r>
                  <a:rPr lang="es-ES" sz="1100" b="1" dirty="0">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dirty="0">
                  <a:solidFill>
                    <a:srgbClr val="404040"/>
                  </a:solidFill>
                  <a:latin typeface="Montserrat" pitchFamily="2" charset="77"/>
                  <a:cs typeface="Calibri"/>
                </a:rPr>
                <a:t>Data</a:t>
              </a:r>
              <a:r>
                <a:rPr lang="es-ES" sz="900" b="0" i="0" spc="-5" dirty="0">
                  <a:solidFill>
                    <a:srgbClr val="404040"/>
                  </a:solidFill>
                  <a:latin typeface="Montserrat" pitchFamily="2" charset="77"/>
                  <a:cs typeface="Calibri"/>
                </a:rPr>
                <a:t> </a:t>
              </a:r>
              <a:r>
                <a:rPr sz="900" b="0" i="0" spc="-5" dirty="0">
                  <a:solidFill>
                    <a:srgbClr val="404040"/>
                  </a:solidFill>
                  <a:latin typeface="Montserrat" pitchFamily="2" charset="77"/>
                  <a:cs typeface="Calibri"/>
                </a:rPr>
                <a:t>Platform</a:t>
              </a:r>
              <a:r>
                <a:rPr lang="es-ES" sz="900" b="0" i="0" spc="-5" dirty="0">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dirty="0">
                  <a:solidFill>
                    <a:srgbClr val="404040"/>
                  </a:solidFill>
                  <a:latin typeface="Montserrat" pitchFamily="2" charset="77"/>
                  <a:cs typeface="Calibri"/>
                </a:rPr>
                <a:t>Messaging</a:t>
              </a:r>
              <a:endParaRPr sz="900" b="0" i="0" dirty="0">
                <a:latin typeface="Montserrat" pitchFamily="2" charset="77"/>
                <a:cs typeface="Calibri"/>
              </a:endParaRPr>
            </a:p>
            <a:p>
              <a:pPr marL="184150" marR="5080" indent="-171450">
                <a:lnSpc>
                  <a:spcPct val="100000"/>
                </a:lnSpc>
                <a:buFont typeface="Arial" panose="020B0604020202020204" pitchFamily="34" charset="0"/>
                <a:buChar char="•"/>
              </a:pPr>
              <a:r>
                <a:rPr sz="900" b="0" i="0" dirty="0">
                  <a:solidFill>
                    <a:srgbClr val="404040"/>
                  </a:solidFill>
                  <a:latin typeface="Montserrat" pitchFamily="2" charset="77"/>
                  <a:cs typeface="Calibri"/>
                </a:rPr>
                <a:t>Small </a:t>
              </a:r>
              <a:r>
                <a:rPr sz="900" b="0" i="0" spc="-5" dirty="0">
                  <a:solidFill>
                    <a:srgbClr val="404040"/>
                  </a:solidFill>
                  <a:latin typeface="Montserrat" pitchFamily="2" charset="77"/>
                  <a:cs typeface="Calibri"/>
                </a:rPr>
                <a:t>and Midmarket Cloud Solutions</a:t>
              </a:r>
              <a:endParaRPr lang="es-ES" sz="900" b="0" i="0" spc="-5" dirty="0">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dirty="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dirty="0" err="1">
                  <a:solidFill>
                    <a:srgbClr val="404040"/>
                  </a:solidFill>
                  <a:latin typeface="Montserrat" pitchFamily="2" charset="77"/>
                  <a:cs typeface="Calibri"/>
                </a:rPr>
                <a:t>Mixed</a:t>
              </a:r>
              <a:r>
                <a:rPr lang="es-ES" sz="900" b="0" i="0" dirty="0">
                  <a:solidFill>
                    <a:srgbClr val="404040"/>
                  </a:solidFill>
                  <a:latin typeface="Montserrat" pitchFamily="2" charset="77"/>
                  <a:cs typeface="Calibri"/>
                </a:rPr>
                <a:t> </a:t>
              </a:r>
              <a:r>
                <a:rPr lang="es-ES" sz="900" b="0" i="0" dirty="0" err="1">
                  <a:solidFill>
                    <a:srgbClr val="404040"/>
                  </a:solidFill>
                  <a:latin typeface="Montserrat" pitchFamily="2" charset="77"/>
                  <a:cs typeface="Calibri"/>
                </a:rPr>
                <a:t>Reality</a:t>
              </a:r>
              <a:endParaRPr lang="es-ES" sz="1000" b="0" i="0" dirty="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dirty="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dirty="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dirty="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dirty="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dirty="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dirty="0">
                <a:latin typeface="Montserrat" pitchFamily="2" charset="77"/>
              </a:rPr>
              <a:t>REINO </a:t>
            </a:r>
          </a:p>
          <a:p>
            <a:pPr algn="ctr"/>
            <a:r>
              <a:rPr lang="es-ES" sz="1000" b="1" i="0" dirty="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dirty="0">
                    <a:solidFill>
                      <a:schemeClr val="tx2"/>
                    </a:solidFill>
                    <a:latin typeface="Montserrat" pitchFamily="2" charset="77"/>
                  </a:rPr>
                  <a:t>MICROSOFT</a:t>
                </a:r>
              </a:p>
              <a:p>
                <a:pPr algn="l">
                  <a:lnSpc>
                    <a:spcPts val="1240"/>
                  </a:lnSpc>
                </a:pPr>
                <a:r>
                  <a:rPr lang="es-ES" sz="1100" b="1" dirty="0">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dirty="0">
                  <a:solidFill>
                    <a:srgbClr val="404040"/>
                  </a:solidFill>
                  <a:latin typeface="Montserrat" pitchFamily="2" charset="77"/>
                  <a:cs typeface="Calibri"/>
                </a:rPr>
                <a:t>Data</a:t>
              </a:r>
              <a:r>
                <a:rPr lang="es-ES" sz="900" b="0" i="0" spc="-5" dirty="0">
                  <a:solidFill>
                    <a:srgbClr val="404040"/>
                  </a:solidFill>
                  <a:latin typeface="Montserrat" pitchFamily="2" charset="77"/>
                  <a:cs typeface="Calibri"/>
                </a:rPr>
                <a:t> </a:t>
              </a:r>
              <a:r>
                <a:rPr sz="900" b="0" i="0" spc="-5" dirty="0">
                  <a:solidFill>
                    <a:srgbClr val="404040"/>
                  </a:solidFill>
                  <a:latin typeface="Montserrat" pitchFamily="2" charset="77"/>
                  <a:cs typeface="Calibri"/>
                </a:rPr>
                <a:t>Platform</a:t>
              </a:r>
              <a:r>
                <a:rPr lang="es-ES" sz="900" b="0" i="0" spc="-5" dirty="0">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dirty="0">
                  <a:solidFill>
                    <a:srgbClr val="404040"/>
                  </a:solidFill>
                  <a:latin typeface="Montserrat" pitchFamily="2" charset="77"/>
                  <a:cs typeface="Calibri"/>
                </a:rPr>
                <a:t>Messaging</a:t>
              </a:r>
              <a:endParaRPr sz="900" b="0" i="0" dirty="0">
                <a:latin typeface="Montserrat" pitchFamily="2" charset="77"/>
                <a:cs typeface="Calibri"/>
              </a:endParaRPr>
            </a:p>
            <a:p>
              <a:pPr marL="184150" marR="5080" indent="-171450">
                <a:lnSpc>
                  <a:spcPct val="100000"/>
                </a:lnSpc>
                <a:buFont typeface="Arial" panose="020B0604020202020204" pitchFamily="34" charset="0"/>
                <a:buChar char="•"/>
              </a:pPr>
              <a:r>
                <a:rPr sz="900" b="0" i="0" dirty="0">
                  <a:solidFill>
                    <a:srgbClr val="404040"/>
                  </a:solidFill>
                  <a:latin typeface="Montserrat" pitchFamily="2" charset="77"/>
                  <a:cs typeface="Calibri"/>
                </a:rPr>
                <a:t>Small </a:t>
              </a:r>
              <a:r>
                <a:rPr sz="900" b="0" i="0" spc="-5" dirty="0">
                  <a:solidFill>
                    <a:srgbClr val="404040"/>
                  </a:solidFill>
                  <a:latin typeface="Montserrat" pitchFamily="2" charset="77"/>
                  <a:cs typeface="Calibri"/>
                </a:rPr>
                <a:t>and Midmarket Cloud Solutions</a:t>
              </a:r>
              <a:endParaRPr lang="es-ES" sz="900" b="0" i="0" spc="-5" dirty="0">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dirty="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dirty="0" err="1">
                  <a:solidFill>
                    <a:srgbClr val="404040"/>
                  </a:solidFill>
                  <a:latin typeface="Montserrat" pitchFamily="2" charset="77"/>
                  <a:cs typeface="Calibri"/>
                </a:rPr>
                <a:t>Mixed</a:t>
              </a:r>
              <a:r>
                <a:rPr lang="es-ES" sz="900" b="0" i="0" dirty="0">
                  <a:solidFill>
                    <a:srgbClr val="404040"/>
                  </a:solidFill>
                  <a:latin typeface="Montserrat" pitchFamily="2" charset="77"/>
                  <a:cs typeface="Calibri"/>
                </a:rPr>
                <a:t> </a:t>
              </a:r>
              <a:r>
                <a:rPr lang="es-ES" sz="900" b="0" i="0" dirty="0" err="1">
                  <a:solidFill>
                    <a:srgbClr val="404040"/>
                  </a:solidFill>
                  <a:latin typeface="Montserrat" pitchFamily="2" charset="77"/>
                  <a:cs typeface="Calibri"/>
                </a:rPr>
                <a:t>Reality</a:t>
              </a:r>
              <a:endParaRPr lang="es-ES" sz="1000" b="0" i="0" dirty="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34" r:id="rId10"/>
    <p:sldLayoutId id="2147483832"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33"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hyperlink" Target="https://duendesoftware.com/products/identityserver#pricing" TargetMode="External"/><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81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a:xfrm>
            <a:off x="911224" y="1506375"/>
            <a:ext cx="11147426" cy="651610"/>
          </a:xfrm>
        </p:spPr>
        <p:txBody>
          <a:bodyPr/>
          <a:lstStyle/>
          <a:p>
            <a:r>
              <a:rPr lang="en-US" dirty="0"/>
              <a:t>(Resource Owner) Password Grant</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24125"/>
            <a:ext cx="10890251" cy="3821113"/>
          </a:xfrm>
        </p:spPr>
        <p:txBody>
          <a:bodyPr/>
          <a:lstStyle/>
          <a:p>
            <a:r>
              <a:rPr lang="en-US" dirty="0" err="1"/>
              <a:t>Aplicación</a:t>
            </a:r>
            <a:r>
              <a:rPr lang="en-US" dirty="0"/>
              <a:t> </a:t>
            </a:r>
            <a:r>
              <a:rPr lang="en-US" dirty="0" err="1"/>
              <a:t>cliente</a:t>
            </a:r>
            <a:r>
              <a:rPr lang="en-US" dirty="0"/>
              <a:t> </a:t>
            </a:r>
            <a:r>
              <a:rPr lang="en-US" dirty="0" err="1"/>
              <a:t>recolecta</a:t>
            </a:r>
            <a:r>
              <a:rPr lang="en-US" dirty="0"/>
              <a:t> </a:t>
            </a:r>
            <a:r>
              <a:rPr lang="en-US" dirty="0" err="1"/>
              <a:t>credenciales</a:t>
            </a:r>
            <a:r>
              <a:rPr lang="en-US" dirty="0"/>
              <a:t> y las </a:t>
            </a:r>
            <a:r>
              <a:rPr lang="en-US" dirty="0" err="1"/>
              <a:t>envía</a:t>
            </a:r>
            <a:r>
              <a:rPr lang="en-US" dirty="0"/>
              <a:t> a /token junto con “</a:t>
            </a:r>
            <a:r>
              <a:rPr lang="en-US" dirty="0" err="1"/>
              <a:t>grant_type</a:t>
            </a:r>
            <a:r>
              <a:rPr lang="en-US" dirty="0"/>
              <a:t>=password”</a:t>
            </a:r>
          </a:p>
          <a:p>
            <a:endParaRPr lang="en-US" dirty="0"/>
          </a:p>
          <a:p>
            <a:r>
              <a:rPr lang="en-US" dirty="0"/>
              <a:t>Se </a:t>
            </a:r>
            <a:r>
              <a:rPr lang="en-US" dirty="0" err="1"/>
              <a:t>añdió</a:t>
            </a:r>
            <a:r>
              <a:rPr lang="en-US" dirty="0"/>
              <a:t> para </a:t>
            </a:r>
            <a:r>
              <a:rPr lang="en-US" dirty="0" err="1"/>
              <a:t>transicionar</a:t>
            </a:r>
            <a:r>
              <a:rPr lang="en-US" dirty="0"/>
              <a:t> de </a:t>
            </a:r>
            <a:r>
              <a:rPr lang="en-US" dirty="0" err="1"/>
              <a:t>otros</a:t>
            </a:r>
            <a:r>
              <a:rPr lang="en-US" dirty="0"/>
              <a:t> </a:t>
            </a:r>
            <a:r>
              <a:rPr lang="en-US" dirty="0" err="1"/>
              <a:t>mecanismos</a:t>
            </a:r>
            <a:r>
              <a:rPr lang="en-US" dirty="0"/>
              <a:t> de </a:t>
            </a:r>
            <a:r>
              <a:rPr lang="en-US" dirty="0" err="1"/>
              <a:t>autorización</a:t>
            </a:r>
            <a:r>
              <a:rPr lang="en-US" dirty="0"/>
              <a:t> a OAuth</a:t>
            </a:r>
          </a:p>
          <a:p>
            <a:pPr marL="0" indent="0">
              <a:buNone/>
            </a:pPr>
            <a:endParaRPr lang="en-US" dirty="0"/>
          </a:p>
          <a:p>
            <a:r>
              <a:rPr lang="en-US" b="1" dirty="0">
                <a:solidFill>
                  <a:srgbClr val="FF0000"/>
                </a:solidFill>
              </a:rPr>
              <a:t>No </a:t>
            </a:r>
            <a:r>
              <a:rPr lang="en-US" b="1" dirty="0" err="1">
                <a:solidFill>
                  <a:srgbClr val="FF0000"/>
                </a:solidFill>
              </a:rPr>
              <a:t>debe</a:t>
            </a:r>
            <a:r>
              <a:rPr lang="en-US" b="1" dirty="0">
                <a:solidFill>
                  <a:srgbClr val="FF0000"/>
                </a:solidFill>
              </a:rPr>
              <a:t> </a:t>
            </a:r>
            <a:r>
              <a:rPr lang="en-US" b="1" dirty="0" err="1">
                <a:solidFill>
                  <a:srgbClr val="FF0000"/>
                </a:solidFill>
              </a:rPr>
              <a:t>usarse</a:t>
            </a:r>
            <a:r>
              <a:rPr lang="en-US" b="1" dirty="0">
                <a:solidFill>
                  <a:srgbClr val="FF0000"/>
                </a:solidFill>
              </a:rPr>
              <a:t> </a:t>
            </a:r>
            <a:r>
              <a:rPr lang="en-US" b="1" dirty="0" err="1">
                <a:solidFill>
                  <a:srgbClr val="FF0000"/>
                </a:solidFill>
              </a:rPr>
              <a:t>nunca</a:t>
            </a:r>
            <a:endParaRPr lang="en-US" b="1" dirty="0">
              <a:solidFill>
                <a:srgbClr val="FF0000"/>
              </a:solidFill>
            </a:endParaRPr>
          </a:p>
          <a:p>
            <a:endParaRPr lang="en-US" b="1" dirty="0"/>
          </a:p>
        </p:txBody>
      </p:sp>
    </p:spTree>
    <p:extLst>
      <p:ext uri="{BB962C8B-B14F-4D97-AF65-F5344CB8AC3E}">
        <p14:creationId xmlns:p14="http://schemas.microsoft.com/office/powerpoint/2010/main" val="124253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a:xfrm>
            <a:off x="911224" y="1506375"/>
            <a:ext cx="11147426" cy="651610"/>
          </a:xfrm>
        </p:spPr>
        <p:txBody>
          <a:bodyPr/>
          <a:lstStyle/>
          <a:p>
            <a:r>
              <a:rPr lang="en-US" dirty="0"/>
              <a:t>Client Credentials Grant</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24125"/>
            <a:ext cx="10890251" cy="3821113"/>
          </a:xfrm>
        </p:spPr>
        <p:txBody>
          <a:bodyPr/>
          <a:lstStyle/>
          <a:p>
            <a:r>
              <a:rPr lang="en-US" dirty="0"/>
              <a:t>Se </a:t>
            </a:r>
            <a:r>
              <a:rPr lang="en-US" dirty="0" err="1"/>
              <a:t>utiliza</a:t>
            </a:r>
            <a:r>
              <a:rPr lang="en-US" dirty="0"/>
              <a:t> para acceder a </a:t>
            </a:r>
            <a:r>
              <a:rPr lang="en-US" dirty="0" err="1"/>
              <a:t>recursos</a:t>
            </a:r>
            <a:r>
              <a:rPr lang="en-US" dirty="0"/>
              <a:t> a </a:t>
            </a:r>
            <a:r>
              <a:rPr lang="en-US" dirty="0" err="1"/>
              <a:t>partir</a:t>
            </a:r>
            <a:r>
              <a:rPr lang="en-US" dirty="0"/>
              <a:t> de las </a:t>
            </a:r>
            <a:r>
              <a:rPr lang="en-US" dirty="0" err="1"/>
              <a:t>credenciales</a:t>
            </a:r>
            <a:r>
              <a:rPr lang="en-US" dirty="0"/>
              <a:t> de un </a:t>
            </a:r>
            <a:r>
              <a:rPr lang="en-US" dirty="0" err="1"/>
              <a:t>cliente</a:t>
            </a:r>
            <a:r>
              <a:rPr lang="en-US" dirty="0"/>
              <a:t>, </a:t>
            </a:r>
            <a:r>
              <a:rPr lang="en-US" b="1" dirty="0"/>
              <a:t>no de un </a:t>
            </a:r>
            <a:r>
              <a:rPr lang="en-US" b="1" dirty="0" err="1"/>
              <a:t>usuario</a:t>
            </a:r>
            <a:endParaRPr lang="en-US" b="1" dirty="0"/>
          </a:p>
          <a:p>
            <a:endParaRPr lang="en-US" b="1" dirty="0"/>
          </a:p>
          <a:p>
            <a:r>
              <a:rPr lang="en-US" dirty="0" err="1"/>
              <a:t>Cliente</a:t>
            </a:r>
            <a:r>
              <a:rPr lang="en-US" dirty="0"/>
              <a:t> </a:t>
            </a:r>
            <a:r>
              <a:rPr lang="en-US" dirty="0" err="1"/>
              <a:t>manda</a:t>
            </a:r>
            <a:r>
              <a:rPr lang="en-US" dirty="0"/>
              <a:t> </a:t>
            </a:r>
            <a:r>
              <a:rPr lang="en-US" dirty="0" err="1"/>
              <a:t>client_id</a:t>
            </a:r>
            <a:r>
              <a:rPr lang="en-US" dirty="0"/>
              <a:t> y </a:t>
            </a:r>
            <a:r>
              <a:rPr lang="en-US" dirty="0" err="1"/>
              <a:t>client_secret</a:t>
            </a:r>
            <a:r>
              <a:rPr lang="en-US" dirty="0"/>
              <a:t> a /token junto con </a:t>
            </a:r>
            <a:r>
              <a:rPr lang="en-US" dirty="0" err="1"/>
              <a:t>grant_type</a:t>
            </a:r>
            <a:r>
              <a:rPr lang="en-US" dirty="0"/>
              <a:t>=“</a:t>
            </a:r>
            <a:r>
              <a:rPr lang="en-US" dirty="0" err="1"/>
              <a:t>client_credentials</a:t>
            </a:r>
            <a:r>
              <a:rPr lang="en-US" dirty="0"/>
              <a:t>”</a:t>
            </a:r>
          </a:p>
          <a:p>
            <a:endParaRPr lang="en-US" dirty="0"/>
          </a:p>
          <a:p>
            <a:r>
              <a:rPr lang="en-US" dirty="0"/>
              <a:t>Tiene </a:t>
            </a:r>
            <a:r>
              <a:rPr lang="en-US" dirty="0" err="1"/>
              <a:t>sentido</a:t>
            </a:r>
            <a:r>
              <a:rPr lang="en-US" dirty="0"/>
              <a:t> </a:t>
            </a:r>
            <a:r>
              <a:rPr lang="en-US" dirty="0" err="1"/>
              <a:t>en</a:t>
            </a:r>
            <a:r>
              <a:rPr lang="en-US" dirty="0"/>
              <a:t> </a:t>
            </a:r>
            <a:r>
              <a:rPr lang="en-US" dirty="0" err="1"/>
              <a:t>escenarios</a:t>
            </a:r>
            <a:r>
              <a:rPr lang="en-US" dirty="0"/>
              <a:t> M2M sin </a:t>
            </a:r>
            <a:r>
              <a:rPr lang="en-US" dirty="0" err="1"/>
              <a:t>usuarios</a:t>
            </a:r>
            <a:endParaRPr lang="en-US" b="1" dirty="0">
              <a:solidFill>
                <a:srgbClr val="FF0000"/>
              </a:solidFill>
            </a:endParaRPr>
          </a:p>
          <a:p>
            <a:endParaRPr lang="en-US" b="1" dirty="0"/>
          </a:p>
        </p:txBody>
      </p:sp>
    </p:spTree>
    <p:extLst>
      <p:ext uri="{BB962C8B-B14F-4D97-AF65-F5344CB8AC3E}">
        <p14:creationId xmlns:p14="http://schemas.microsoft.com/office/powerpoint/2010/main" val="19712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a:xfrm>
            <a:off x="911224" y="1506375"/>
            <a:ext cx="11147426" cy="651610"/>
          </a:xfrm>
        </p:spPr>
        <p:txBody>
          <a:bodyPr/>
          <a:lstStyle/>
          <a:p>
            <a:r>
              <a:rPr lang="en-US" dirty="0"/>
              <a:t>Device authorization grant</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24125"/>
            <a:ext cx="10890251" cy="3821113"/>
          </a:xfrm>
        </p:spPr>
        <p:txBody>
          <a:bodyPr/>
          <a:lstStyle/>
          <a:p>
            <a:r>
              <a:rPr lang="en-US" dirty="0"/>
              <a:t>Se </a:t>
            </a:r>
            <a:r>
              <a:rPr lang="en-US" dirty="0" err="1"/>
              <a:t>utiliza</a:t>
            </a:r>
            <a:r>
              <a:rPr lang="en-US" dirty="0"/>
              <a:t> </a:t>
            </a:r>
            <a:r>
              <a:rPr lang="en-US" dirty="0" err="1"/>
              <a:t>en</a:t>
            </a:r>
            <a:r>
              <a:rPr lang="en-US" dirty="0"/>
              <a:t> </a:t>
            </a:r>
            <a:r>
              <a:rPr lang="en-US" dirty="0" err="1"/>
              <a:t>aquellos</a:t>
            </a:r>
            <a:r>
              <a:rPr lang="en-US" dirty="0"/>
              <a:t> </a:t>
            </a:r>
            <a:r>
              <a:rPr lang="en-US" dirty="0" err="1"/>
              <a:t>dispositivos</a:t>
            </a:r>
            <a:r>
              <a:rPr lang="en-US" dirty="0"/>
              <a:t> que no </a:t>
            </a:r>
            <a:r>
              <a:rPr lang="en-US" dirty="0" err="1"/>
              <a:t>pueden</a:t>
            </a:r>
            <a:r>
              <a:rPr lang="en-US" dirty="0"/>
              <a:t> introducer </a:t>
            </a:r>
            <a:r>
              <a:rPr lang="en-US" dirty="0" err="1"/>
              <a:t>texto</a:t>
            </a:r>
            <a:r>
              <a:rPr lang="en-US" dirty="0"/>
              <a:t> de forma </a:t>
            </a:r>
            <a:r>
              <a:rPr lang="en-US" dirty="0" err="1"/>
              <a:t>fácil</a:t>
            </a:r>
            <a:endParaRPr lang="en-US" b="1" dirty="0"/>
          </a:p>
          <a:p>
            <a:r>
              <a:rPr lang="en-US" b="1" dirty="0" err="1"/>
              <a:t>Parte</a:t>
            </a:r>
            <a:r>
              <a:rPr lang="en-US" b="1" dirty="0"/>
              <a:t> del </a:t>
            </a:r>
            <a:r>
              <a:rPr lang="en-US" b="1" dirty="0" err="1"/>
              <a:t>flujo</a:t>
            </a:r>
            <a:r>
              <a:rPr lang="en-US" b="1" dirty="0"/>
              <a:t> </a:t>
            </a:r>
            <a:r>
              <a:rPr lang="en-US" b="1" dirty="0" err="1"/>
              <a:t>ocurre</a:t>
            </a:r>
            <a:r>
              <a:rPr lang="en-US" b="1" dirty="0"/>
              <a:t> </a:t>
            </a:r>
            <a:r>
              <a:rPr lang="en-US" b="1" dirty="0" err="1"/>
              <a:t>en</a:t>
            </a:r>
            <a:r>
              <a:rPr lang="en-US" b="1" dirty="0"/>
              <a:t> </a:t>
            </a:r>
            <a:r>
              <a:rPr lang="en-US" b="1" dirty="0" err="1"/>
              <a:t>el</a:t>
            </a:r>
            <a:r>
              <a:rPr lang="en-US" b="1" dirty="0"/>
              <a:t> </a:t>
            </a:r>
            <a:r>
              <a:rPr lang="en-US" b="1" dirty="0" err="1"/>
              <a:t>dispositivo</a:t>
            </a:r>
            <a:r>
              <a:rPr lang="en-US" b="1" dirty="0"/>
              <a:t>, </a:t>
            </a:r>
            <a:r>
              <a:rPr lang="en-US" b="1" dirty="0" err="1"/>
              <a:t>mientras</a:t>
            </a:r>
            <a:r>
              <a:rPr lang="en-US" b="1" dirty="0"/>
              <a:t> que </a:t>
            </a:r>
            <a:r>
              <a:rPr lang="en-US" b="1" dirty="0" err="1"/>
              <a:t>otra</a:t>
            </a:r>
            <a:r>
              <a:rPr lang="en-US" b="1" dirty="0"/>
              <a:t> </a:t>
            </a:r>
            <a:r>
              <a:rPr lang="en-US" b="1" dirty="0" err="1"/>
              <a:t>parte</a:t>
            </a:r>
            <a:r>
              <a:rPr lang="en-US" b="1" dirty="0"/>
              <a:t> </a:t>
            </a:r>
            <a:r>
              <a:rPr lang="en-US" b="1" dirty="0" err="1"/>
              <a:t>ocurre</a:t>
            </a:r>
            <a:r>
              <a:rPr lang="en-US" b="1" dirty="0"/>
              <a:t> </a:t>
            </a:r>
            <a:r>
              <a:rPr lang="en-US" b="1" dirty="0" err="1"/>
              <a:t>en</a:t>
            </a:r>
            <a:r>
              <a:rPr lang="en-US" b="1" dirty="0"/>
              <a:t> un </a:t>
            </a:r>
            <a:r>
              <a:rPr lang="en-US" b="1" dirty="0" err="1"/>
              <a:t>navegador</a:t>
            </a:r>
            <a:r>
              <a:rPr lang="en-US" b="1" dirty="0"/>
              <a:t> auxiliar del </a:t>
            </a:r>
            <a:r>
              <a:rPr lang="en-US" b="1" dirty="0" err="1"/>
              <a:t>usuario</a:t>
            </a:r>
            <a:endParaRPr lang="en-US" dirty="0"/>
          </a:p>
          <a:p>
            <a:endParaRPr lang="en-US" dirty="0"/>
          </a:p>
          <a:p>
            <a:r>
              <a:rPr lang="en-US" dirty="0"/>
              <a:t>Ambas </a:t>
            </a:r>
            <a:r>
              <a:rPr lang="en-US" dirty="0" err="1"/>
              <a:t>partes</a:t>
            </a:r>
            <a:r>
              <a:rPr lang="en-US" dirty="0"/>
              <a:t> del </a:t>
            </a:r>
            <a:r>
              <a:rPr lang="en-US" dirty="0" err="1"/>
              <a:t>flujo</a:t>
            </a:r>
            <a:r>
              <a:rPr lang="en-US" dirty="0"/>
              <a:t> </a:t>
            </a:r>
            <a:r>
              <a:rPr lang="en-US" dirty="0" err="1"/>
              <a:t>ocureen</a:t>
            </a:r>
            <a:r>
              <a:rPr lang="en-US" dirty="0"/>
              <a:t> </a:t>
            </a:r>
            <a:r>
              <a:rPr lang="en-US" dirty="0" err="1"/>
              <a:t>concurrentemente</a:t>
            </a:r>
            <a:endParaRPr lang="en-US" dirty="0"/>
          </a:p>
        </p:txBody>
      </p:sp>
    </p:spTree>
    <p:extLst>
      <p:ext uri="{BB962C8B-B14F-4D97-AF65-F5344CB8AC3E}">
        <p14:creationId xmlns:p14="http://schemas.microsoft.com/office/powerpoint/2010/main" val="175996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D5F-C0DC-4368-8B08-DC85B6B3FE14}"/>
              </a:ext>
            </a:extLst>
          </p:cNvPr>
          <p:cNvSpPr>
            <a:spLocks noGrp="1"/>
          </p:cNvSpPr>
          <p:nvPr>
            <p:ph type="body" sz="quarter" idx="12"/>
          </p:nvPr>
        </p:nvSpPr>
        <p:spPr/>
        <p:txBody>
          <a:bodyPr/>
          <a:lstStyle/>
          <a:p>
            <a:r>
              <a:rPr lang="en-US" dirty="0"/>
              <a:t>Flows de OAuth2 y OIDC</a:t>
            </a:r>
          </a:p>
        </p:txBody>
      </p:sp>
      <p:sp>
        <p:nvSpPr>
          <p:cNvPr id="4" name="Text Placeholder 3">
            <a:extLst>
              <a:ext uri="{FF2B5EF4-FFF2-40B4-BE49-F238E27FC236}">
                <a16:creationId xmlns:a16="http://schemas.microsoft.com/office/drawing/2014/main" id="{03F9C77A-CE85-45DD-8602-FA8076B84AD0}"/>
              </a:ext>
            </a:extLst>
          </p:cNvPr>
          <p:cNvSpPr>
            <a:spLocks noGrp="1"/>
          </p:cNvSpPr>
          <p:nvPr>
            <p:ph type="body" sz="quarter" idx="14"/>
          </p:nvPr>
        </p:nvSpPr>
        <p:spPr>
          <a:xfrm>
            <a:off x="911224" y="2381250"/>
            <a:ext cx="9832976" cy="3963988"/>
          </a:xfrm>
        </p:spPr>
        <p:txBody>
          <a:bodyPr/>
          <a:lstStyle/>
          <a:p>
            <a:r>
              <a:rPr lang="en-US" dirty="0"/>
              <a:t>Implicit Flow</a:t>
            </a:r>
          </a:p>
          <a:p>
            <a:endParaRPr lang="en-US" dirty="0"/>
          </a:p>
          <a:p>
            <a:r>
              <a:rPr lang="en-US" dirty="0"/>
              <a:t>Hybrid Flow</a:t>
            </a:r>
          </a:p>
          <a:p>
            <a:endParaRPr lang="en-US" dirty="0"/>
          </a:p>
          <a:p>
            <a:r>
              <a:rPr lang="en-US" dirty="0"/>
              <a:t>Auth Code Flow</a:t>
            </a:r>
          </a:p>
        </p:txBody>
      </p:sp>
    </p:spTree>
    <p:extLst>
      <p:ext uri="{BB962C8B-B14F-4D97-AF65-F5344CB8AC3E}">
        <p14:creationId xmlns:p14="http://schemas.microsoft.com/office/powerpoint/2010/main" val="35071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p:txBody>
          <a:bodyPr/>
          <a:lstStyle/>
          <a:p>
            <a:r>
              <a:rPr lang="en-US" dirty="0"/>
              <a:t>Implicit Flow</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24125"/>
            <a:ext cx="10890251" cy="3821113"/>
          </a:xfrm>
        </p:spPr>
        <p:txBody>
          <a:bodyPr/>
          <a:lstStyle/>
          <a:p>
            <a:r>
              <a:rPr lang="en-US" dirty="0"/>
              <a:t>Tokens son </a:t>
            </a:r>
            <a:r>
              <a:rPr lang="en-US" dirty="0" err="1"/>
              <a:t>emitidos</a:t>
            </a:r>
            <a:r>
              <a:rPr lang="en-US" dirty="0"/>
              <a:t> </a:t>
            </a:r>
            <a:r>
              <a:rPr lang="en-US" dirty="0" err="1"/>
              <a:t>desde</a:t>
            </a:r>
            <a:r>
              <a:rPr lang="en-US" dirty="0"/>
              <a:t> /authorize (y no </a:t>
            </a:r>
            <a:r>
              <a:rPr lang="en-US" dirty="0" err="1"/>
              <a:t>desde</a:t>
            </a:r>
            <a:r>
              <a:rPr lang="en-US" dirty="0"/>
              <a:t> /token)</a:t>
            </a:r>
          </a:p>
          <a:p>
            <a:r>
              <a:rPr lang="en-US" dirty="0" err="1"/>
              <a:t>Pensado</a:t>
            </a:r>
            <a:r>
              <a:rPr lang="en-US" dirty="0"/>
              <a:t> para apps JavaScript (SPAs) </a:t>
            </a:r>
          </a:p>
          <a:p>
            <a:r>
              <a:rPr lang="en-US" b="1" dirty="0">
                <a:solidFill>
                  <a:srgbClr val="FF0000"/>
                </a:solidFill>
              </a:rPr>
              <a:t>No </a:t>
            </a:r>
            <a:r>
              <a:rPr lang="en-US" b="1" dirty="0" err="1">
                <a:solidFill>
                  <a:srgbClr val="FF0000"/>
                </a:solidFill>
              </a:rPr>
              <a:t>necesario</a:t>
            </a:r>
            <a:r>
              <a:rPr lang="en-US" b="1" dirty="0">
                <a:solidFill>
                  <a:srgbClr val="FF0000"/>
                </a:solidFill>
              </a:rPr>
              <a:t> hoy </a:t>
            </a:r>
            <a:r>
              <a:rPr lang="en-US" b="1" dirty="0" err="1">
                <a:solidFill>
                  <a:srgbClr val="FF0000"/>
                </a:solidFill>
              </a:rPr>
              <a:t>en</a:t>
            </a:r>
            <a:r>
              <a:rPr lang="en-US" b="1" dirty="0">
                <a:solidFill>
                  <a:srgbClr val="FF0000"/>
                </a:solidFill>
              </a:rPr>
              <a:t> día. </a:t>
            </a:r>
            <a:r>
              <a:rPr lang="en-US" b="1" dirty="0" err="1">
                <a:solidFill>
                  <a:srgbClr val="FF0000"/>
                </a:solidFill>
              </a:rPr>
              <a:t>Está</a:t>
            </a:r>
            <a:r>
              <a:rPr lang="en-US" b="1" dirty="0">
                <a:solidFill>
                  <a:srgbClr val="FF0000"/>
                </a:solidFill>
              </a:rPr>
              <a:t> OBSOLETO. NO USAR</a:t>
            </a:r>
          </a:p>
          <a:p>
            <a:endParaRPr lang="en-US" b="1" dirty="0"/>
          </a:p>
          <a:p>
            <a:r>
              <a:rPr lang="en-US" dirty="0" err="1"/>
              <a:t>Problemas</a:t>
            </a:r>
            <a:r>
              <a:rPr lang="en-US" dirty="0"/>
              <a:t>:</a:t>
            </a:r>
          </a:p>
          <a:p>
            <a:pPr lvl="1"/>
            <a:r>
              <a:rPr lang="en-US" dirty="0"/>
              <a:t>Los tokens </a:t>
            </a:r>
            <a:r>
              <a:rPr lang="en-US" dirty="0" err="1"/>
              <a:t>aparecen</a:t>
            </a:r>
            <a:r>
              <a:rPr lang="en-US" dirty="0"/>
              <a:t> </a:t>
            </a:r>
            <a:r>
              <a:rPr lang="en-US" dirty="0" err="1"/>
              <a:t>en</a:t>
            </a:r>
            <a:r>
              <a:rPr lang="en-US" dirty="0"/>
              <a:t> la URL (</a:t>
            </a:r>
            <a:r>
              <a:rPr lang="en-US" dirty="0" err="1"/>
              <a:t>en</a:t>
            </a:r>
            <a:r>
              <a:rPr lang="en-US" dirty="0"/>
              <a:t> hash fragment)</a:t>
            </a:r>
          </a:p>
          <a:p>
            <a:pPr lvl="1"/>
            <a:r>
              <a:rPr lang="en-US" b="1" dirty="0"/>
              <a:t>No hay </a:t>
            </a:r>
            <a:r>
              <a:rPr lang="en-US" b="1" dirty="0" err="1"/>
              <a:t>soporte</a:t>
            </a:r>
            <a:r>
              <a:rPr lang="en-US" b="1" dirty="0"/>
              <a:t> para refresh tokens</a:t>
            </a:r>
          </a:p>
        </p:txBody>
      </p:sp>
    </p:spTree>
    <p:extLst>
      <p:ext uri="{BB962C8B-B14F-4D97-AF65-F5344CB8AC3E}">
        <p14:creationId xmlns:p14="http://schemas.microsoft.com/office/powerpoint/2010/main" val="259614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Implicit Flow</a:t>
            </a:r>
          </a:p>
        </p:txBody>
      </p:sp>
      <p:pic>
        <p:nvPicPr>
          <p:cNvPr id="5" name="Picture 4">
            <a:extLst>
              <a:ext uri="{FF2B5EF4-FFF2-40B4-BE49-F238E27FC236}">
                <a16:creationId xmlns:a16="http://schemas.microsoft.com/office/drawing/2014/main" id="{9694FCFA-349A-4E26-8C31-958CF5F4A7EA}"/>
              </a:ext>
            </a:extLst>
          </p:cNvPr>
          <p:cNvPicPr>
            <a:picLocks noChangeAspect="1"/>
          </p:cNvPicPr>
          <p:nvPr/>
        </p:nvPicPr>
        <p:blipFill>
          <a:blip r:embed="rId2"/>
          <a:stretch>
            <a:fillRect/>
          </a:stretch>
        </p:blipFill>
        <p:spPr>
          <a:xfrm>
            <a:off x="5639197" y="738187"/>
            <a:ext cx="6238875" cy="6010275"/>
          </a:xfrm>
          <a:prstGeom prst="rect">
            <a:avLst/>
          </a:prstGeom>
        </p:spPr>
      </p:pic>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Token </a:t>
            </a:r>
            <a:r>
              <a:rPr lang="en-US" b="1" dirty="0" err="1"/>
              <a:t>viene</a:t>
            </a:r>
            <a:r>
              <a:rPr lang="en-US" b="1" dirty="0"/>
              <a:t> </a:t>
            </a:r>
            <a:r>
              <a:rPr lang="en-US" b="1" dirty="0" err="1"/>
              <a:t>en</a:t>
            </a:r>
            <a:r>
              <a:rPr lang="en-US" b="1" dirty="0"/>
              <a:t> la URL y </a:t>
            </a:r>
            <a:r>
              <a:rPr lang="en-US" b="1" dirty="0" err="1"/>
              <a:t>llega</a:t>
            </a:r>
            <a:r>
              <a:rPr lang="en-US" b="1" dirty="0"/>
              <a:t> al </a:t>
            </a:r>
            <a:r>
              <a:rPr lang="en-US" b="1" dirty="0" err="1"/>
              <a:t>cliente</a:t>
            </a:r>
            <a:endParaRPr lang="en-US" dirty="0"/>
          </a:p>
        </p:txBody>
      </p:sp>
    </p:spTree>
    <p:extLst>
      <p:ext uri="{BB962C8B-B14F-4D97-AF65-F5344CB8AC3E}">
        <p14:creationId xmlns:p14="http://schemas.microsoft.com/office/powerpoint/2010/main" val="567709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Implicit Flow</a:t>
            </a:r>
          </a:p>
        </p:txBody>
      </p:sp>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E19FDAE2-2DFC-4094-B1F9-B55DDB5288B3}"/>
              </a:ext>
            </a:extLst>
          </p:cNvPr>
          <p:cNvPicPr>
            <a:picLocks noChangeAspect="1"/>
          </p:cNvPicPr>
          <p:nvPr/>
        </p:nvPicPr>
        <p:blipFill>
          <a:blip r:embed="rId2"/>
          <a:stretch>
            <a:fillRect/>
          </a:stretch>
        </p:blipFill>
        <p:spPr>
          <a:xfrm>
            <a:off x="5629672" y="776287"/>
            <a:ext cx="6324600" cy="5934075"/>
          </a:xfrm>
          <a:prstGeom prst="rect">
            <a:avLst/>
          </a:prstGeom>
        </p:spPr>
      </p:pic>
      <p:sp>
        <p:nvSpPr>
          <p:cNvPr id="7" name="Text Placeholder 3">
            <a:extLst>
              <a:ext uri="{FF2B5EF4-FFF2-40B4-BE49-F238E27FC236}">
                <a16:creationId xmlns:a16="http://schemas.microsoft.com/office/drawing/2014/main" id="{261142A6-83D0-44A4-AB7E-72D610063CE7}"/>
              </a:ext>
            </a:extLst>
          </p:cNvPr>
          <p:cNvSpPr txBox="1">
            <a:spLocks/>
          </p:cNvSpPr>
          <p:nvPr/>
        </p:nvSpPr>
        <p:spPr>
          <a:xfrm>
            <a:off x="1063624" y="24983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Token </a:t>
            </a:r>
            <a:r>
              <a:rPr lang="en-US" b="1" dirty="0" err="1"/>
              <a:t>viene</a:t>
            </a:r>
            <a:r>
              <a:rPr lang="en-US" b="1" dirty="0"/>
              <a:t> </a:t>
            </a:r>
            <a:r>
              <a:rPr lang="en-US" b="1" dirty="0" err="1"/>
              <a:t>en</a:t>
            </a:r>
            <a:r>
              <a:rPr lang="en-US" b="1" dirty="0"/>
              <a:t> la URL y </a:t>
            </a:r>
            <a:r>
              <a:rPr lang="en-US" b="1" dirty="0" err="1"/>
              <a:t>llega</a:t>
            </a:r>
            <a:r>
              <a:rPr lang="en-US" b="1" dirty="0"/>
              <a:t> al </a:t>
            </a:r>
            <a:r>
              <a:rPr lang="en-US" b="1" dirty="0" err="1"/>
              <a:t>cliente</a:t>
            </a:r>
            <a:endParaRPr lang="en-US" dirty="0"/>
          </a:p>
        </p:txBody>
      </p:sp>
    </p:spTree>
    <p:extLst>
      <p:ext uri="{BB962C8B-B14F-4D97-AF65-F5344CB8AC3E}">
        <p14:creationId xmlns:p14="http://schemas.microsoft.com/office/powerpoint/2010/main" val="2447735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Implicit Flow</a:t>
            </a:r>
          </a:p>
        </p:txBody>
      </p:sp>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74B1E939-8AFB-443E-8A5E-BFA45728E0A6}"/>
              </a:ext>
            </a:extLst>
          </p:cNvPr>
          <p:cNvPicPr>
            <a:picLocks noChangeAspect="1"/>
          </p:cNvPicPr>
          <p:nvPr/>
        </p:nvPicPr>
        <p:blipFill>
          <a:blip r:embed="rId2"/>
          <a:stretch>
            <a:fillRect/>
          </a:stretch>
        </p:blipFill>
        <p:spPr>
          <a:xfrm>
            <a:off x="5686824" y="809625"/>
            <a:ext cx="6181725" cy="5924550"/>
          </a:xfrm>
          <a:prstGeom prst="rect">
            <a:avLst/>
          </a:prstGeom>
        </p:spPr>
      </p:pic>
      <p:sp>
        <p:nvSpPr>
          <p:cNvPr id="7" name="Text Placeholder 3">
            <a:extLst>
              <a:ext uri="{FF2B5EF4-FFF2-40B4-BE49-F238E27FC236}">
                <a16:creationId xmlns:a16="http://schemas.microsoft.com/office/drawing/2014/main" id="{3894DB6A-592D-47B2-A47C-07ABCEED8298}"/>
              </a:ext>
            </a:extLst>
          </p:cNvPr>
          <p:cNvSpPr txBox="1">
            <a:spLocks/>
          </p:cNvSpPr>
          <p:nvPr/>
        </p:nvSpPr>
        <p:spPr>
          <a:xfrm>
            <a:off x="1063624" y="24983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Token </a:t>
            </a:r>
            <a:r>
              <a:rPr lang="en-US" b="1" dirty="0" err="1"/>
              <a:t>viene</a:t>
            </a:r>
            <a:r>
              <a:rPr lang="en-US" b="1" dirty="0"/>
              <a:t> </a:t>
            </a:r>
            <a:r>
              <a:rPr lang="en-US" b="1" dirty="0" err="1"/>
              <a:t>en</a:t>
            </a:r>
            <a:r>
              <a:rPr lang="en-US" b="1" dirty="0"/>
              <a:t> la URL y </a:t>
            </a:r>
            <a:r>
              <a:rPr lang="en-US" b="1" dirty="0" err="1"/>
              <a:t>llega</a:t>
            </a:r>
            <a:r>
              <a:rPr lang="en-US" b="1" dirty="0"/>
              <a:t> al </a:t>
            </a:r>
            <a:r>
              <a:rPr lang="en-US" b="1" dirty="0" err="1"/>
              <a:t>cliente</a:t>
            </a:r>
            <a:endParaRPr lang="en-US" dirty="0"/>
          </a:p>
        </p:txBody>
      </p:sp>
    </p:spTree>
    <p:extLst>
      <p:ext uri="{BB962C8B-B14F-4D97-AF65-F5344CB8AC3E}">
        <p14:creationId xmlns:p14="http://schemas.microsoft.com/office/powerpoint/2010/main" val="175505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p:txBody>
          <a:bodyPr/>
          <a:lstStyle/>
          <a:p>
            <a:r>
              <a:rPr lang="en-US" dirty="0"/>
              <a:t>Hybrid Flow</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05075"/>
            <a:ext cx="10890251" cy="3821113"/>
          </a:xfrm>
        </p:spPr>
        <p:txBody>
          <a:bodyPr/>
          <a:lstStyle/>
          <a:p>
            <a:r>
              <a:rPr lang="en-US" dirty="0" err="1"/>
              <a:t>Mezcla</a:t>
            </a:r>
            <a:r>
              <a:rPr lang="en-US" dirty="0"/>
              <a:t> </a:t>
            </a:r>
            <a:r>
              <a:rPr lang="en-US" dirty="0" err="1"/>
              <a:t>características</a:t>
            </a:r>
            <a:r>
              <a:rPr lang="en-US" dirty="0"/>
              <a:t> del code flow y del implicit flow</a:t>
            </a:r>
          </a:p>
          <a:p>
            <a:r>
              <a:rPr lang="en-US" dirty="0"/>
              <a:t>Tokens </a:t>
            </a:r>
            <a:r>
              <a:rPr lang="en-US" dirty="0" err="1"/>
              <a:t>emitidos</a:t>
            </a:r>
            <a:r>
              <a:rPr lang="en-US" dirty="0"/>
              <a:t> </a:t>
            </a:r>
            <a:r>
              <a:rPr lang="en-US" dirty="0" err="1"/>
              <a:t>desde</a:t>
            </a:r>
            <a:r>
              <a:rPr lang="en-US" dirty="0"/>
              <a:t> /authorize y /token</a:t>
            </a:r>
          </a:p>
          <a:p>
            <a:r>
              <a:rPr lang="en-US" dirty="0" err="1"/>
              <a:t>Soporta</a:t>
            </a:r>
            <a:r>
              <a:rPr lang="en-US" dirty="0"/>
              <a:t> refresh tokens (</a:t>
            </a:r>
            <a:r>
              <a:rPr lang="en-US" dirty="0" err="1"/>
              <a:t>emitidos</a:t>
            </a:r>
            <a:r>
              <a:rPr lang="en-US" dirty="0"/>
              <a:t> </a:t>
            </a:r>
            <a:r>
              <a:rPr lang="en-US" dirty="0" err="1"/>
              <a:t>si</a:t>
            </a:r>
            <a:r>
              <a:rPr lang="en-US" dirty="0"/>
              <a:t> scope </a:t>
            </a:r>
            <a:r>
              <a:rPr lang="en-US" i="1" dirty="0"/>
              <a:t>offline</a:t>
            </a:r>
            <a:r>
              <a:rPr lang="en-US" dirty="0"/>
              <a:t> </a:t>
            </a:r>
            <a:r>
              <a:rPr lang="en-US" dirty="0" err="1"/>
              <a:t>presente</a:t>
            </a:r>
            <a:r>
              <a:rPr lang="en-US" dirty="0"/>
              <a:t>)</a:t>
            </a:r>
            <a:endParaRPr lang="en-US" b="1" dirty="0"/>
          </a:p>
          <a:p>
            <a:pPr marL="0" indent="0">
              <a:buNone/>
            </a:pPr>
            <a:endParaRPr lang="en-US" b="1" dirty="0"/>
          </a:p>
          <a:p>
            <a:r>
              <a:rPr lang="en-US" b="1" dirty="0" err="1"/>
              <a:t>Pensado</a:t>
            </a:r>
            <a:r>
              <a:rPr lang="en-US" b="1" dirty="0"/>
              <a:t> para apps que </a:t>
            </a:r>
            <a:r>
              <a:rPr lang="en-US" b="1" dirty="0" err="1"/>
              <a:t>pueden</a:t>
            </a:r>
            <a:r>
              <a:rPr lang="en-US" b="1" dirty="0"/>
              <a:t> </a:t>
            </a:r>
            <a:r>
              <a:rPr lang="en-US" b="1" dirty="0" err="1"/>
              <a:t>mantener</a:t>
            </a:r>
            <a:r>
              <a:rPr lang="en-US" b="1" dirty="0"/>
              <a:t> </a:t>
            </a:r>
            <a:r>
              <a:rPr lang="en-US" b="1" dirty="0" err="1"/>
              <a:t>secretos</a:t>
            </a:r>
            <a:r>
              <a:rPr lang="en-US" dirty="0"/>
              <a:t> (no apps JS o </a:t>
            </a:r>
            <a:r>
              <a:rPr lang="en-US" dirty="0" err="1"/>
              <a:t>nativas</a:t>
            </a:r>
            <a:r>
              <a:rPr lang="en-US" dirty="0"/>
              <a:t> </a:t>
            </a:r>
            <a:r>
              <a:rPr lang="en-US" dirty="0" err="1"/>
              <a:t>decompilables</a:t>
            </a:r>
            <a:r>
              <a:rPr lang="en-US" dirty="0"/>
              <a:t>)</a:t>
            </a:r>
          </a:p>
          <a:p>
            <a:r>
              <a:rPr lang="en-US" dirty="0" err="1"/>
              <a:t>Requiere</a:t>
            </a:r>
            <a:r>
              <a:rPr lang="en-US" dirty="0"/>
              <a:t> usar un client secret</a:t>
            </a:r>
          </a:p>
          <a:p>
            <a:r>
              <a:rPr lang="en-US" b="1" dirty="0" err="1">
                <a:solidFill>
                  <a:srgbClr val="FF0000"/>
                </a:solidFill>
              </a:rPr>
              <a:t>Existen</a:t>
            </a:r>
            <a:r>
              <a:rPr lang="en-US" b="1" dirty="0">
                <a:solidFill>
                  <a:srgbClr val="FF0000"/>
                </a:solidFill>
              </a:rPr>
              <a:t> </a:t>
            </a:r>
            <a:r>
              <a:rPr lang="en-US" b="1" dirty="0" err="1">
                <a:solidFill>
                  <a:srgbClr val="FF0000"/>
                </a:solidFill>
              </a:rPr>
              <a:t>opciones</a:t>
            </a:r>
            <a:r>
              <a:rPr lang="en-US" b="1" dirty="0">
                <a:solidFill>
                  <a:srgbClr val="FF0000"/>
                </a:solidFill>
              </a:rPr>
              <a:t> </a:t>
            </a:r>
            <a:r>
              <a:rPr lang="en-US" b="1" dirty="0" err="1">
                <a:solidFill>
                  <a:srgbClr val="FF0000"/>
                </a:solidFill>
              </a:rPr>
              <a:t>mejores</a:t>
            </a:r>
            <a:r>
              <a:rPr lang="en-US" b="1" dirty="0">
                <a:solidFill>
                  <a:srgbClr val="FF0000"/>
                </a:solidFill>
              </a:rPr>
              <a:t> hoy </a:t>
            </a:r>
            <a:r>
              <a:rPr lang="en-US" b="1" dirty="0" err="1">
                <a:solidFill>
                  <a:srgbClr val="FF0000"/>
                </a:solidFill>
              </a:rPr>
              <a:t>en</a:t>
            </a:r>
            <a:r>
              <a:rPr lang="en-US" b="1" dirty="0">
                <a:solidFill>
                  <a:srgbClr val="FF0000"/>
                </a:solidFill>
              </a:rPr>
              <a:t> día </a:t>
            </a:r>
            <a:r>
              <a:rPr lang="en-US" b="1" dirty="0">
                <a:solidFill>
                  <a:srgbClr val="FF0000"/>
                </a:solidFill>
                <a:sym typeface="Wingdings" panose="05000000000000000000" pitchFamily="2" charset="2"/>
              </a:rPr>
              <a:t></a:t>
            </a:r>
            <a:endParaRPr lang="en-US" b="1" dirty="0">
              <a:solidFill>
                <a:srgbClr val="FF0000"/>
              </a:solidFill>
            </a:endParaRPr>
          </a:p>
          <a:p>
            <a:endParaRPr lang="en-US" dirty="0"/>
          </a:p>
        </p:txBody>
      </p:sp>
    </p:spTree>
    <p:extLst>
      <p:ext uri="{BB962C8B-B14F-4D97-AF65-F5344CB8AC3E}">
        <p14:creationId xmlns:p14="http://schemas.microsoft.com/office/powerpoint/2010/main" val="247109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Hybrid flow</a:t>
            </a:r>
          </a:p>
        </p:txBody>
      </p:sp>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CF57A812-AB25-4260-AE88-EA25C945842E}"/>
              </a:ext>
            </a:extLst>
          </p:cNvPr>
          <p:cNvPicPr>
            <a:picLocks noChangeAspect="1"/>
          </p:cNvPicPr>
          <p:nvPr/>
        </p:nvPicPr>
        <p:blipFill>
          <a:blip r:embed="rId2"/>
          <a:stretch>
            <a:fillRect/>
          </a:stretch>
        </p:blipFill>
        <p:spPr>
          <a:xfrm>
            <a:off x="5834447" y="512762"/>
            <a:ext cx="6161905" cy="6276190"/>
          </a:xfrm>
          <a:prstGeom prst="rect">
            <a:avLst/>
          </a:prstGeom>
        </p:spPr>
      </p:pic>
      <p:sp>
        <p:nvSpPr>
          <p:cNvPr id="7" name="Text Placeholder 3">
            <a:extLst>
              <a:ext uri="{FF2B5EF4-FFF2-40B4-BE49-F238E27FC236}">
                <a16:creationId xmlns:a16="http://schemas.microsoft.com/office/drawing/2014/main" id="{C288E579-8E0B-4D1B-9E32-4DA78CD0F41C}"/>
              </a:ext>
            </a:extLst>
          </p:cNvPr>
          <p:cNvSpPr txBox="1">
            <a:spLocks/>
          </p:cNvSpPr>
          <p:nvPr/>
        </p:nvSpPr>
        <p:spPr>
          <a:xfrm>
            <a:off x="911224" y="3000375"/>
            <a:ext cx="4479926" cy="3344863"/>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 request </a:t>
            </a:r>
            <a:r>
              <a:rPr lang="en-US" dirty="0" err="1"/>
              <a:t>contiene</a:t>
            </a:r>
            <a:r>
              <a:rPr lang="en-US" dirty="0"/>
              <a:t> </a:t>
            </a:r>
            <a:r>
              <a:rPr lang="en-US" dirty="0" err="1"/>
              <a:t>el</a:t>
            </a:r>
            <a:r>
              <a:rPr lang="en-US" dirty="0"/>
              <a:t> client secret</a:t>
            </a:r>
          </a:p>
        </p:txBody>
      </p:sp>
    </p:spTree>
    <p:extLst>
      <p:ext uri="{BB962C8B-B14F-4D97-AF65-F5344CB8AC3E}">
        <p14:creationId xmlns:p14="http://schemas.microsoft.com/office/powerpoint/2010/main" val="12215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63CE4-5F8D-4C5C-B31D-82B51086356D}"/>
              </a:ext>
            </a:extLst>
          </p:cNvPr>
          <p:cNvSpPr>
            <a:spLocks noGrp="1"/>
          </p:cNvSpPr>
          <p:nvPr>
            <p:ph type="body" sz="quarter" idx="12"/>
          </p:nvPr>
        </p:nvSpPr>
        <p:spPr>
          <a:xfrm>
            <a:off x="911225" y="1506375"/>
            <a:ext cx="10837238" cy="651610"/>
          </a:xfrm>
        </p:spPr>
        <p:txBody>
          <a:bodyPr/>
          <a:lstStyle/>
          <a:p>
            <a:r>
              <a:rPr lang="en-US" dirty="0" err="1"/>
              <a:t>Seguridad</a:t>
            </a:r>
            <a:r>
              <a:rPr lang="en-US" dirty="0"/>
              <a:t> </a:t>
            </a:r>
            <a:r>
              <a:rPr lang="en-US" dirty="0" err="1"/>
              <a:t>en</a:t>
            </a:r>
            <a:r>
              <a:rPr lang="en-US" dirty="0"/>
              <a:t> asp.net core</a:t>
            </a:r>
          </a:p>
        </p:txBody>
      </p:sp>
      <p:sp>
        <p:nvSpPr>
          <p:cNvPr id="4" name="Text Placeholder 3">
            <a:extLst>
              <a:ext uri="{FF2B5EF4-FFF2-40B4-BE49-F238E27FC236}">
                <a16:creationId xmlns:a16="http://schemas.microsoft.com/office/drawing/2014/main" id="{2D9146B3-6A15-474B-9E47-A5202914E9F1}"/>
              </a:ext>
            </a:extLst>
          </p:cNvPr>
          <p:cNvSpPr>
            <a:spLocks noGrp="1"/>
          </p:cNvSpPr>
          <p:nvPr>
            <p:ph type="body" sz="quarter" idx="14"/>
          </p:nvPr>
        </p:nvSpPr>
        <p:spPr>
          <a:xfrm>
            <a:off x="920749" y="2345909"/>
            <a:ext cx="10837238" cy="3999329"/>
          </a:xfrm>
        </p:spPr>
        <p:txBody>
          <a:bodyPr/>
          <a:lstStyle/>
          <a:p>
            <a:r>
              <a:rPr lang="en-US" dirty="0"/>
              <a:t>Authentication Providers: </a:t>
            </a:r>
            <a:r>
              <a:rPr lang="en-US" dirty="0" err="1"/>
              <a:t>Analizan</a:t>
            </a:r>
            <a:r>
              <a:rPr lang="en-US" dirty="0"/>
              <a:t> la </a:t>
            </a:r>
            <a:r>
              <a:rPr lang="en-US" dirty="0" err="1"/>
              <a:t>petición</a:t>
            </a:r>
            <a:r>
              <a:rPr lang="en-US" dirty="0"/>
              <a:t> </a:t>
            </a:r>
            <a:r>
              <a:rPr lang="en-US" dirty="0" err="1"/>
              <a:t>en</a:t>
            </a:r>
            <a:r>
              <a:rPr lang="en-US" dirty="0"/>
              <a:t> </a:t>
            </a:r>
            <a:r>
              <a:rPr lang="en-US" dirty="0" err="1"/>
              <a:t>busca</a:t>
            </a:r>
            <a:r>
              <a:rPr lang="en-US" dirty="0"/>
              <a:t> de </a:t>
            </a:r>
            <a:r>
              <a:rPr lang="en-US" dirty="0" err="1"/>
              <a:t>elementos</a:t>
            </a:r>
            <a:r>
              <a:rPr lang="en-US" dirty="0"/>
              <a:t> para </a:t>
            </a:r>
            <a:r>
              <a:rPr lang="en-US" b="1" dirty="0" err="1"/>
              <a:t>crear</a:t>
            </a:r>
            <a:r>
              <a:rPr lang="en-US" b="1" dirty="0"/>
              <a:t> </a:t>
            </a:r>
            <a:r>
              <a:rPr lang="en-US" b="1" dirty="0" err="1"/>
              <a:t>el</a:t>
            </a:r>
            <a:r>
              <a:rPr lang="en-US" b="1" dirty="0"/>
              <a:t> </a:t>
            </a:r>
            <a:r>
              <a:rPr lang="en-US" b="1" dirty="0" err="1"/>
              <a:t>ClaimsIdentity</a:t>
            </a:r>
            <a:endParaRPr lang="en-US" dirty="0"/>
          </a:p>
          <a:p>
            <a:endParaRPr lang="en-US" dirty="0"/>
          </a:p>
          <a:p>
            <a:r>
              <a:rPr lang="en-US" dirty="0" err="1"/>
              <a:t>Autorización</a:t>
            </a:r>
            <a:r>
              <a:rPr lang="en-US" dirty="0"/>
              <a:t> </a:t>
            </a:r>
            <a:r>
              <a:rPr lang="en-US" dirty="0" err="1"/>
              <a:t>en</a:t>
            </a:r>
            <a:r>
              <a:rPr lang="en-US" dirty="0"/>
              <a:t> base a </a:t>
            </a:r>
            <a:r>
              <a:rPr lang="en-US" dirty="0" err="1"/>
              <a:t>políticas</a:t>
            </a:r>
            <a:r>
              <a:rPr lang="en-US" dirty="0"/>
              <a:t> </a:t>
            </a:r>
            <a:r>
              <a:rPr lang="en-US" dirty="0" err="1"/>
              <a:t>sobre</a:t>
            </a:r>
            <a:r>
              <a:rPr lang="en-US" dirty="0"/>
              <a:t> </a:t>
            </a:r>
            <a:r>
              <a:rPr lang="en-US" dirty="0" err="1"/>
              <a:t>los</a:t>
            </a:r>
            <a:r>
              <a:rPr lang="en-US" dirty="0"/>
              <a:t> claims </a:t>
            </a:r>
            <a:r>
              <a:rPr lang="en-US" dirty="0" err="1"/>
              <a:t>contenidos</a:t>
            </a:r>
            <a:r>
              <a:rPr lang="en-US" dirty="0"/>
              <a:t> </a:t>
            </a:r>
            <a:r>
              <a:rPr lang="en-US" dirty="0" err="1"/>
              <a:t>en</a:t>
            </a:r>
            <a:r>
              <a:rPr lang="en-US" dirty="0"/>
              <a:t> la </a:t>
            </a:r>
            <a:r>
              <a:rPr lang="en-US" dirty="0" err="1"/>
              <a:t>identidad</a:t>
            </a:r>
            <a:endParaRPr lang="en-US" dirty="0"/>
          </a:p>
          <a:p>
            <a:endParaRPr lang="en-US" dirty="0"/>
          </a:p>
          <a:p>
            <a:r>
              <a:rPr lang="en-US" dirty="0"/>
              <a:t>Web: Cookies, OIDC</a:t>
            </a:r>
          </a:p>
          <a:p>
            <a:r>
              <a:rPr lang="en-US" dirty="0"/>
              <a:t>APIs: oAuth2 (JWT)</a:t>
            </a:r>
          </a:p>
        </p:txBody>
      </p:sp>
    </p:spTree>
    <p:extLst>
      <p:ext uri="{BB962C8B-B14F-4D97-AF65-F5344CB8AC3E}">
        <p14:creationId xmlns:p14="http://schemas.microsoft.com/office/powerpoint/2010/main" val="300857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Hybrid flow</a:t>
            </a:r>
          </a:p>
        </p:txBody>
      </p:sp>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09FDA760-C1A8-4B39-B2AB-6E2C702014E6}"/>
              </a:ext>
            </a:extLst>
          </p:cNvPr>
          <p:cNvPicPr>
            <a:picLocks noChangeAspect="1"/>
          </p:cNvPicPr>
          <p:nvPr/>
        </p:nvPicPr>
        <p:blipFill>
          <a:blip r:embed="rId2"/>
          <a:stretch>
            <a:fillRect/>
          </a:stretch>
        </p:blipFill>
        <p:spPr>
          <a:xfrm>
            <a:off x="5886837" y="324238"/>
            <a:ext cx="6190476" cy="6209524"/>
          </a:xfrm>
          <a:prstGeom prst="rect">
            <a:avLst/>
          </a:prstGeom>
        </p:spPr>
      </p:pic>
      <p:sp>
        <p:nvSpPr>
          <p:cNvPr id="7" name="Text Placeholder 3">
            <a:extLst>
              <a:ext uri="{FF2B5EF4-FFF2-40B4-BE49-F238E27FC236}">
                <a16:creationId xmlns:a16="http://schemas.microsoft.com/office/drawing/2014/main" id="{6D764E1C-2946-492A-88A6-7141EDF93285}"/>
              </a:ext>
            </a:extLst>
          </p:cNvPr>
          <p:cNvSpPr txBox="1">
            <a:spLocks/>
          </p:cNvSpPr>
          <p:nvPr/>
        </p:nvSpPr>
        <p:spPr>
          <a:xfrm>
            <a:off x="911224" y="3000375"/>
            <a:ext cx="4479926" cy="3344863"/>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 request </a:t>
            </a:r>
            <a:r>
              <a:rPr lang="en-US" dirty="0" err="1"/>
              <a:t>contiene</a:t>
            </a:r>
            <a:r>
              <a:rPr lang="en-US" dirty="0"/>
              <a:t> </a:t>
            </a:r>
            <a:r>
              <a:rPr lang="en-US" dirty="0" err="1"/>
              <a:t>el</a:t>
            </a:r>
            <a:r>
              <a:rPr lang="en-US" dirty="0"/>
              <a:t> client secret</a:t>
            </a:r>
          </a:p>
        </p:txBody>
      </p:sp>
    </p:spTree>
    <p:extLst>
      <p:ext uri="{BB962C8B-B14F-4D97-AF65-F5344CB8AC3E}">
        <p14:creationId xmlns:p14="http://schemas.microsoft.com/office/powerpoint/2010/main" val="4027459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Hybrid flow</a:t>
            </a:r>
          </a:p>
        </p:txBody>
      </p:sp>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07B8CA0A-35F3-49B7-9450-D3977FB406F9}"/>
              </a:ext>
            </a:extLst>
          </p:cNvPr>
          <p:cNvPicPr>
            <a:picLocks noChangeAspect="1"/>
          </p:cNvPicPr>
          <p:nvPr/>
        </p:nvPicPr>
        <p:blipFill>
          <a:blip r:embed="rId2"/>
          <a:stretch>
            <a:fillRect/>
          </a:stretch>
        </p:blipFill>
        <p:spPr>
          <a:xfrm>
            <a:off x="5891599" y="281381"/>
            <a:ext cx="6180952" cy="6295238"/>
          </a:xfrm>
          <a:prstGeom prst="rect">
            <a:avLst/>
          </a:prstGeom>
        </p:spPr>
      </p:pic>
      <p:sp>
        <p:nvSpPr>
          <p:cNvPr id="7" name="Text Placeholder 3">
            <a:extLst>
              <a:ext uri="{FF2B5EF4-FFF2-40B4-BE49-F238E27FC236}">
                <a16:creationId xmlns:a16="http://schemas.microsoft.com/office/drawing/2014/main" id="{1DE14E37-1C69-49D3-8D9A-F197D3BA0E78}"/>
              </a:ext>
            </a:extLst>
          </p:cNvPr>
          <p:cNvSpPr txBox="1">
            <a:spLocks/>
          </p:cNvSpPr>
          <p:nvPr/>
        </p:nvSpPr>
        <p:spPr>
          <a:xfrm>
            <a:off x="911224" y="3000375"/>
            <a:ext cx="4479926" cy="3344863"/>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 request </a:t>
            </a:r>
            <a:r>
              <a:rPr lang="en-US" dirty="0" err="1"/>
              <a:t>contiene</a:t>
            </a:r>
            <a:r>
              <a:rPr lang="en-US" dirty="0"/>
              <a:t> </a:t>
            </a:r>
            <a:r>
              <a:rPr lang="en-US" dirty="0" err="1"/>
              <a:t>el</a:t>
            </a:r>
            <a:r>
              <a:rPr lang="en-US" dirty="0"/>
              <a:t> client secret</a:t>
            </a:r>
          </a:p>
        </p:txBody>
      </p:sp>
    </p:spTree>
    <p:extLst>
      <p:ext uri="{BB962C8B-B14F-4D97-AF65-F5344CB8AC3E}">
        <p14:creationId xmlns:p14="http://schemas.microsoft.com/office/powerpoint/2010/main" val="339037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Hybrid flow</a:t>
            </a:r>
          </a:p>
        </p:txBody>
      </p:sp>
      <p:sp>
        <p:nvSpPr>
          <p:cNvPr id="6" name="Text Placeholder 3">
            <a:extLst>
              <a:ext uri="{FF2B5EF4-FFF2-40B4-BE49-F238E27FC236}">
                <a16:creationId xmlns:a16="http://schemas.microsoft.com/office/drawing/2014/main" id="{0A6C83BB-2EA0-4F37-98A8-1EC9D9069193}"/>
              </a:ext>
            </a:extLst>
          </p:cNvPr>
          <p:cNvSpPr txBox="1">
            <a:spLocks/>
          </p:cNvSpPr>
          <p:nvPr/>
        </p:nvSpPr>
        <p:spPr>
          <a:xfrm>
            <a:off x="911224" y="2345909"/>
            <a:ext cx="4479926" cy="3999329"/>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565B4308-9C99-42E7-BD0E-A15C565E9346}"/>
              </a:ext>
            </a:extLst>
          </p:cNvPr>
          <p:cNvPicPr>
            <a:picLocks noChangeAspect="1"/>
          </p:cNvPicPr>
          <p:nvPr/>
        </p:nvPicPr>
        <p:blipFill>
          <a:blip r:embed="rId3"/>
          <a:stretch>
            <a:fillRect/>
          </a:stretch>
        </p:blipFill>
        <p:spPr>
          <a:xfrm>
            <a:off x="5715000" y="228600"/>
            <a:ext cx="6477000" cy="6400800"/>
          </a:xfrm>
          <a:prstGeom prst="rect">
            <a:avLst/>
          </a:prstGeom>
        </p:spPr>
      </p:pic>
      <p:sp>
        <p:nvSpPr>
          <p:cNvPr id="7" name="Text Placeholder 3">
            <a:extLst>
              <a:ext uri="{FF2B5EF4-FFF2-40B4-BE49-F238E27FC236}">
                <a16:creationId xmlns:a16="http://schemas.microsoft.com/office/drawing/2014/main" id="{293B7C90-29D5-4F9F-AC16-DCCA6E2442F3}"/>
              </a:ext>
            </a:extLst>
          </p:cNvPr>
          <p:cNvSpPr txBox="1">
            <a:spLocks/>
          </p:cNvSpPr>
          <p:nvPr/>
        </p:nvSpPr>
        <p:spPr>
          <a:xfrm>
            <a:off x="911224" y="3000375"/>
            <a:ext cx="4479926" cy="3344863"/>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 request </a:t>
            </a:r>
            <a:r>
              <a:rPr lang="en-US" dirty="0" err="1"/>
              <a:t>contiene</a:t>
            </a:r>
            <a:r>
              <a:rPr lang="en-US" dirty="0"/>
              <a:t> </a:t>
            </a:r>
            <a:r>
              <a:rPr lang="en-US" dirty="0" err="1"/>
              <a:t>el</a:t>
            </a:r>
            <a:r>
              <a:rPr lang="en-US" dirty="0"/>
              <a:t> client secret</a:t>
            </a:r>
          </a:p>
        </p:txBody>
      </p:sp>
    </p:spTree>
    <p:extLst>
      <p:ext uri="{BB962C8B-B14F-4D97-AF65-F5344CB8AC3E}">
        <p14:creationId xmlns:p14="http://schemas.microsoft.com/office/powerpoint/2010/main" val="2425043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p:txBody>
          <a:bodyPr/>
          <a:lstStyle/>
          <a:p>
            <a:r>
              <a:rPr lang="en-US" dirty="0"/>
              <a:t>Auth Code Flow</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24125"/>
            <a:ext cx="10890251" cy="3821113"/>
          </a:xfrm>
        </p:spPr>
        <p:txBody>
          <a:bodyPr/>
          <a:lstStyle/>
          <a:p>
            <a:r>
              <a:rPr lang="en-US" dirty="0" err="1"/>
              <a:t>Pensado</a:t>
            </a:r>
            <a:r>
              <a:rPr lang="en-US" dirty="0"/>
              <a:t> para apps que </a:t>
            </a:r>
            <a:r>
              <a:rPr lang="en-US" dirty="0" err="1"/>
              <a:t>pueden</a:t>
            </a:r>
            <a:r>
              <a:rPr lang="en-US" dirty="0"/>
              <a:t> </a:t>
            </a:r>
            <a:r>
              <a:rPr lang="en-US" dirty="0" err="1"/>
              <a:t>guardar</a:t>
            </a:r>
            <a:r>
              <a:rPr lang="en-US" dirty="0"/>
              <a:t> </a:t>
            </a:r>
            <a:r>
              <a:rPr lang="en-US" dirty="0" err="1"/>
              <a:t>secretos</a:t>
            </a:r>
            <a:r>
              <a:rPr lang="en-US" dirty="0"/>
              <a:t> (p. </a:t>
            </a:r>
            <a:r>
              <a:rPr lang="en-US" dirty="0" err="1"/>
              <a:t>ej</a:t>
            </a:r>
            <a:r>
              <a:rPr lang="en-US" dirty="0"/>
              <a:t>. Una app web con </a:t>
            </a:r>
            <a:r>
              <a:rPr lang="en-US" dirty="0" err="1"/>
              <a:t>servidor</a:t>
            </a:r>
            <a:r>
              <a:rPr lang="en-US" dirty="0"/>
              <a:t> (p. </a:t>
            </a:r>
            <a:r>
              <a:rPr lang="en-US" dirty="0" err="1"/>
              <a:t>ej</a:t>
            </a:r>
            <a:r>
              <a:rPr lang="en-US" dirty="0"/>
              <a:t>. MVC))</a:t>
            </a:r>
          </a:p>
          <a:p>
            <a:endParaRPr lang="en-US" dirty="0"/>
          </a:p>
          <a:p>
            <a:r>
              <a:rPr lang="en-US" dirty="0" err="1"/>
              <a:t>Requiere</a:t>
            </a:r>
            <a:r>
              <a:rPr lang="en-US" dirty="0"/>
              <a:t> pasar </a:t>
            </a:r>
            <a:r>
              <a:rPr lang="en-US" dirty="0" err="1"/>
              <a:t>el</a:t>
            </a:r>
            <a:r>
              <a:rPr lang="en-US" dirty="0"/>
              <a:t> </a:t>
            </a:r>
            <a:r>
              <a:rPr lang="en-US" dirty="0" err="1"/>
              <a:t>secreto</a:t>
            </a:r>
            <a:r>
              <a:rPr lang="en-US" dirty="0"/>
              <a:t> (client secret)</a:t>
            </a:r>
          </a:p>
          <a:p>
            <a:endParaRPr lang="en-US" dirty="0"/>
          </a:p>
          <a:p>
            <a:endParaRPr lang="en-US" dirty="0"/>
          </a:p>
        </p:txBody>
      </p:sp>
    </p:spTree>
    <p:extLst>
      <p:ext uri="{BB962C8B-B14F-4D97-AF65-F5344CB8AC3E}">
        <p14:creationId xmlns:p14="http://schemas.microsoft.com/office/powerpoint/2010/main" val="59921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Auth Code Flow</a:t>
            </a:r>
          </a:p>
        </p:txBody>
      </p:sp>
      <p:pic>
        <p:nvPicPr>
          <p:cNvPr id="6" name="Picture 5">
            <a:extLst>
              <a:ext uri="{FF2B5EF4-FFF2-40B4-BE49-F238E27FC236}">
                <a16:creationId xmlns:a16="http://schemas.microsoft.com/office/drawing/2014/main" id="{56758C90-0BB5-4AE4-B4D8-B89227BEC922}"/>
              </a:ext>
            </a:extLst>
          </p:cNvPr>
          <p:cNvPicPr>
            <a:picLocks noChangeAspect="1"/>
          </p:cNvPicPr>
          <p:nvPr/>
        </p:nvPicPr>
        <p:blipFill>
          <a:blip r:embed="rId2"/>
          <a:stretch>
            <a:fillRect/>
          </a:stretch>
        </p:blipFill>
        <p:spPr>
          <a:xfrm>
            <a:off x="5420122" y="410381"/>
            <a:ext cx="6361905" cy="6447619"/>
          </a:xfrm>
          <a:prstGeom prst="rect">
            <a:avLst/>
          </a:prstGeom>
        </p:spPr>
      </p:pic>
      <p:sp>
        <p:nvSpPr>
          <p:cNvPr id="7" name="Text Placeholder 3">
            <a:extLst>
              <a:ext uri="{FF2B5EF4-FFF2-40B4-BE49-F238E27FC236}">
                <a16:creationId xmlns:a16="http://schemas.microsoft.com/office/drawing/2014/main" id="{FA588128-675A-43D8-9975-9E9C0C5DDB23}"/>
              </a:ext>
            </a:extLst>
          </p:cNvPr>
          <p:cNvSpPr txBox="1">
            <a:spLocks/>
          </p:cNvSpPr>
          <p:nvPr/>
        </p:nvSpPr>
        <p:spPr>
          <a:xfrm>
            <a:off x="911224" y="3000375"/>
            <a:ext cx="4479926" cy="3344863"/>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 request </a:t>
            </a:r>
            <a:r>
              <a:rPr lang="en-US" dirty="0" err="1"/>
              <a:t>contiene</a:t>
            </a:r>
            <a:r>
              <a:rPr lang="en-US" dirty="0"/>
              <a:t> </a:t>
            </a:r>
            <a:r>
              <a:rPr lang="en-US" dirty="0" err="1"/>
              <a:t>el</a:t>
            </a:r>
            <a:r>
              <a:rPr lang="en-US" dirty="0"/>
              <a:t> client secret</a:t>
            </a:r>
          </a:p>
        </p:txBody>
      </p:sp>
    </p:spTree>
    <p:extLst>
      <p:ext uri="{BB962C8B-B14F-4D97-AF65-F5344CB8AC3E}">
        <p14:creationId xmlns:p14="http://schemas.microsoft.com/office/powerpoint/2010/main" val="185346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13637D-7D4B-4C83-B33D-1E706648DAD9}"/>
              </a:ext>
            </a:extLst>
          </p:cNvPr>
          <p:cNvSpPr>
            <a:spLocks noGrp="1"/>
          </p:cNvSpPr>
          <p:nvPr>
            <p:ph type="body" sz="quarter" idx="12"/>
          </p:nvPr>
        </p:nvSpPr>
        <p:spPr>
          <a:xfrm>
            <a:off x="911225" y="1506375"/>
            <a:ext cx="4727972" cy="651610"/>
          </a:xfrm>
        </p:spPr>
        <p:txBody>
          <a:bodyPr/>
          <a:lstStyle/>
          <a:p>
            <a:r>
              <a:rPr lang="en-US" dirty="0"/>
              <a:t>Auth Code Flow</a:t>
            </a:r>
          </a:p>
        </p:txBody>
      </p:sp>
      <p:pic>
        <p:nvPicPr>
          <p:cNvPr id="4" name="Picture 3">
            <a:extLst>
              <a:ext uri="{FF2B5EF4-FFF2-40B4-BE49-F238E27FC236}">
                <a16:creationId xmlns:a16="http://schemas.microsoft.com/office/drawing/2014/main" id="{95BF3E1C-62BF-4950-A800-69C8CFB18439}"/>
              </a:ext>
            </a:extLst>
          </p:cNvPr>
          <p:cNvPicPr>
            <a:picLocks noChangeAspect="1"/>
          </p:cNvPicPr>
          <p:nvPr/>
        </p:nvPicPr>
        <p:blipFill>
          <a:blip r:embed="rId2"/>
          <a:stretch>
            <a:fillRect/>
          </a:stretch>
        </p:blipFill>
        <p:spPr>
          <a:xfrm>
            <a:off x="5401089" y="448476"/>
            <a:ext cx="6628571" cy="6409524"/>
          </a:xfrm>
          <a:prstGeom prst="rect">
            <a:avLst/>
          </a:prstGeom>
        </p:spPr>
      </p:pic>
      <p:sp>
        <p:nvSpPr>
          <p:cNvPr id="6" name="Text Placeholder 3">
            <a:extLst>
              <a:ext uri="{FF2B5EF4-FFF2-40B4-BE49-F238E27FC236}">
                <a16:creationId xmlns:a16="http://schemas.microsoft.com/office/drawing/2014/main" id="{CE8A048E-10BB-4212-9B85-44E30EFF1BE5}"/>
              </a:ext>
            </a:extLst>
          </p:cNvPr>
          <p:cNvSpPr txBox="1">
            <a:spLocks/>
          </p:cNvSpPr>
          <p:nvPr/>
        </p:nvSpPr>
        <p:spPr>
          <a:xfrm>
            <a:off x="911224" y="3000375"/>
            <a:ext cx="4479926" cy="3344863"/>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Token request </a:t>
            </a:r>
            <a:r>
              <a:rPr lang="en-US" dirty="0" err="1"/>
              <a:t>contiene</a:t>
            </a:r>
            <a:r>
              <a:rPr lang="en-US" dirty="0"/>
              <a:t> </a:t>
            </a:r>
            <a:r>
              <a:rPr lang="en-US" dirty="0" err="1"/>
              <a:t>el</a:t>
            </a:r>
            <a:r>
              <a:rPr lang="en-US" dirty="0"/>
              <a:t> client secret</a:t>
            </a:r>
          </a:p>
        </p:txBody>
      </p:sp>
    </p:spTree>
    <p:extLst>
      <p:ext uri="{BB962C8B-B14F-4D97-AF65-F5344CB8AC3E}">
        <p14:creationId xmlns:p14="http://schemas.microsoft.com/office/powerpoint/2010/main" val="6710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61634-D099-46CE-88B1-96CA0413CC78}"/>
              </a:ext>
            </a:extLst>
          </p:cNvPr>
          <p:cNvSpPr>
            <a:spLocks noGrp="1"/>
          </p:cNvSpPr>
          <p:nvPr>
            <p:ph type="body" sz="quarter" idx="12"/>
          </p:nvPr>
        </p:nvSpPr>
        <p:spPr>
          <a:xfrm>
            <a:off x="911225" y="1506375"/>
            <a:ext cx="10890250" cy="651610"/>
          </a:xfrm>
        </p:spPr>
        <p:txBody>
          <a:bodyPr/>
          <a:lstStyle/>
          <a:p>
            <a:r>
              <a:rPr lang="en-US" dirty="0"/>
              <a:t>Auth Code Flow + PKCE</a:t>
            </a:r>
          </a:p>
        </p:txBody>
      </p:sp>
      <p:sp>
        <p:nvSpPr>
          <p:cNvPr id="4" name="Text Placeholder 3">
            <a:extLst>
              <a:ext uri="{FF2B5EF4-FFF2-40B4-BE49-F238E27FC236}">
                <a16:creationId xmlns:a16="http://schemas.microsoft.com/office/drawing/2014/main" id="{DAA78BBC-0474-4174-9081-03BCEA28DDAA}"/>
              </a:ext>
            </a:extLst>
          </p:cNvPr>
          <p:cNvSpPr>
            <a:spLocks noGrp="1"/>
          </p:cNvSpPr>
          <p:nvPr>
            <p:ph type="body" sz="quarter" idx="14"/>
          </p:nvPr>
        </p:nvSpPr>
        <p:spPr>
          <a:xfrm>
            <a:off x="911224" y="2524125"/>
            <a:ext cx="10890251" cy="3821113"/>
          </a:xfrm>
        </p:spPr>
        <p:txBody>
          <a:bodyPr/>
          <a:lstStyle/>
          <a:p>
            <a:r>
              <a:rPr lang="en-US" dirty="0" err="1"/>
              <a:t>Extensión</a:t>
            </a:r>
            <a:r>
              <a:rPr lang="en-US" dirty="0"/>
              <a:t> a Auth Code Flow</a:t>
            </a:r>
          </a:p>
          <a:p>
            <a:r>
              <a:rPr lang="en-US" dirty="0"/>
              <a:t>La App </a:t>
            </a:r>
            <a:r>
              <a:rPr lang="en-US" b="1" dirty="0"/>
              <a:t>genera un valor </a:t>
            </a:r>
            <a:r>
              <a:rPr lang="en-US" b="1" dirty="0" err="1"/>
              <a:t>criptográfico</a:t>
            </a:r>
            <a:r>
              <a:rPr lang="en-US" b="1" dirty="0"/>
              <a:t> </a:t>
            </a:r>
            <a:r>
              <a:rPr lang="en-US" b="1" dirty="0" err="1"/>
              <a:t>aleatorio</a:t>
            </a:r>
            <a:r>
              <a:rPr lang="en-US" b="1" dirty="0"/>
              <a:t> </a:t>
            </a:r>
            <a:r>
              <a:rPr lang="en-US" dirty="0" err="1"/>
              <a:t>llamado</a:t>
            </a:r>
            <a:r>
              <a:rPr lang="en-US" dirty="0"/>
              <a:t> </a:t>
            </a:r>
            <a:r>
              <a:rPr lang="en-US" i="1" dirty="0" err="1"/>
              <a:t>code_verifier</a:t>
            </a:r>
            <a:r>
              <a:rPr lang="en-US" dirty="0"/>
              <a:t> y a </a:t>
            </a:r>
            <a:r>
              <a:rPr lang="en-US" dirty="0" err="1"/>
              <a:t>partir</a:t>
            </a:r>
            <a:r>
              <a:rPr lang="en-US" dirty="0"/>
              <a:t> de </a:t>
            </a:r>
            <a:r>
              <a:rPr lang="en-US" dirty="0" err="1"/>
              <a:t>él</a:t>
            </a:r>
            <a:r>
              <a:rPr lang="en-US" dirty="0"/>
              <a:t> </a:t>
            </a:r>
            <a:r>
              <a:rPr lang="en-US" dirty="0" err="1"/>
              <a:t>crea</a:t>
            </a:r>
            <a:r>
              <a:rPr lang="en-US" dirty="0"/>
              <a:t> </a:t>
            </a:r>
            <a:r>
              <a:rPr lang="en-US" dirty="0" err="1"/>
              <a:t>el</a:t>
            </a:r>
            <a:r>
              <a:rPr lang="en-US" dirty="0"/>
              <a:t> </a:t>
            </a:r>
            <a:r>
              <a:rPr lang="en-US" i="1" dirty="0" err="1"/>
              <a:t>code_challenge</a:t>
            </a:r>
            <a:endParaRPr lang="en-US" dirty="0"/>
          </a:p>
          <a:p>
            <a:r>
              <a:rPr lang="en-US" dirty="0"/>
              <a:t>Manda </a:t>
            </a:r>
            <a:r>
              <a:rPr lang="en-US" dirty="0" err="1"/>
              <a:t>el</a:t>
            </a:r>
            <a:r>
              <a:rPr lang="en-US" dirty="0"/>
              <a:t> </a:t>
            </a:r>
            <a:r>
              <a:rPr lang="en-US" i="1" dirty="0" err="1"/>
              <a:t>code_challenge</a:t>
            </a:r>
            <a:r>
              <a:rPr lang="en-US" dirty="0"/>
              <a:t> a /authorize</a:t>
            </a:r>
          </a:p>
          <a:p>
            <a:r>
              <a:rPr lang="en-US" dirty="0"/>
              <a:t>La app </a:t>
            </a:r>
            <a:r>
              <a:rPr lang="en-US" dirty="0" err="1"/>
              <a:t>manda</a:t>
            </a:r>
            <a:r>
              <a:rPr lang="en-US" dirty="0"/>
              <a:t> </a:t>
            </a:r>
            <a:r>
              <a:rPr lang="en-US" dirty="0" err="1"/>
              <a:t>el</a:t>
            </a:r>
            <a:r>
              <a:rPr lang="en-US" dirty="0"/>
              <a:t> </a:t>
            </a:r>
            <a:r>
              <a:rPr lang="en-US" dirty="0" err="1"/>
              <a:t>código</a:t>
            </a:r>
            <a:r>
              <a:rPr lang="en-US" dirty="0"/>
              <a:t> </a:t>
            </a:r>
            <a:r>
              <a:rPr lang="en-US" dirty="0" err="1"/>
              <a:t>devuelto</a:t>
            </a:r>
            <a:r>
              <a:rPr lang="en-US" dirty="0"/>
              <a:t> </a:t>
            </a:r>
            <a:r>
              <a:rPr lang="en-US" dirty="0" err="1"/>
              <a:t>por</a:t>
            </a:r>
            <a:r>
              <a:rPr lang="en-US" dirty="0"/>
              <a:t> /authorize + </a:t>
            </a:r>
            <a:r>
              <a:rPr lang="en-US" i="1" dirty="0" err="1"/>
              <a:t>code_verifier</a:t>
            </a:r>
            <a:r>
              <a:rPr lang="en-US" dirty="0"/>
              <a:t> a /token</a:t>
            </a:r>
          </a:p>
          <a:p>
            <a:r>
              <a:rPr lang="en-US" dirty="0"/>
              <a:t>Token </a:t>
            </a:r>
            <a:r>
              <a:rPr lang="en-US" dirty="0" err="1"/>
              <a:t>verifica</a:t>
            </a:r>
            <a:r>
              <a:rPr lang="en-US" dirty="0"/>
              <a:t> que </a:t>
            </a:r>
            <a:r>
              <a:rPr lang="en-US" i="1" dirty="0" err="1"/>
              <a:t>code_challenge</a:t>
            </a:r>
            <a:r>
              <a:rPr lang="en-US" dirty="0"/>
              <a:t> </a:t>
            </a:r>
            <a:r>
              <a:rPr lang="en-US" dirty="0" err="1"/>
              <a:t>está</a:t>
            </a:r>
            <a:r>
              <a:rPr lang="en-US" dirty="0"/>
              <a:t> </a:t>
            </a:r>
            <a:r>
              <a:rPr lang="en-US" dirty="0" err="1"/>
              <a:t>creado</a:t>
            </a:r>
            <a:r>
              <a:rPr lang="en-US" dirty="0"/>
              <a:t> a </a:t>
            </a:r>
            <a:r>
              <a:rPr lang="en-US" dirty="0" err="1"/>
              <a:t>partir</a:t>
            </a:r>
            <a:r>
              <a:rPr lang="en-US" dirty="0"/>
              <a:t> de </a:t>
            </a:r>
            <a:r>
              <a:rPr lang="en-US" i="1" dirty="0" err="1"/>
              <a:t>code_verifier</a:t>
            </a:r>
            <a:r>
              <a:rPr lang="en-US" dirty="0"/>
              <a:t> y </a:t>
            </a:r>
            <a:r>
              <a:rPr lang="en-US" dirty="0" err="1"/>
              <a:t>si</a:t>
            </a:r>
            <a:r>
              <a:rPr lang="en-US" dirty="0"/>
              <a:t> es </a:t>
            </a:r>
            <a:r>
              <a:rPr lang="en-US" dirty="0" err="1"/>
              <a:t>así</a:t>
            </a:r>
            <a:r>
              <a:rPr lang="en-US" dirty="0"/>
              <a:t>, </a:t>
            </a:r>
            <a:r>
              <a:rPr lang="en-US" dirty="0" err="1"/>
              <a:t>emite</a:t>
            </a:r>
            <a:r>
              <a:rPr lang="en-US" dirty="0"/>
              <a:t> </a:t>
            </a:r>
            <a:r>
              <a:rPr lang="en-US" dirty="0" err="1"/>
              <a:t>los</a:t>
            </a:r>
            <a:r>
              <a:rPr lang="en-US" dirty="0"/>
              <a:t> tokens</a:t>
            </a:r>
          </a:p>
          <a:p>
            <a:endParaRPr lang="en-US" dirty="0"/>
          </a:p>
        </p:txBody>
      </p:sp>
    </p:spTree>
    <p:extLst>
      <p:ext uri="{BB962C8B-B14F-4D97-AF65-F5344CB8AC3E}">
        <p14:creationId xmlns:p14="http://schemas.microsoft.com/office/powerpoint/2010/main" val="361494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8EEF95-AD5C-4AEE-98BC-A103189732C6}"/>
              </a:ext>
            </a:extLst>
          </p:cNvPr>
          <p:cNvSpPr>
            <a:spLocks noGrp="1"/>
          </p:cNvSpPr>
          <p:nvPr>
            <p:ph type="body" sz="quarter" idx="12"/>
          </p:nvPr>
        </p:nvSpPr>
        <p:spPr/>
        <p:txBody>
          <a:bodyPr/>
          <a:lstStyle/>
          <a:p>
            <a:r>
              <a:rPr lang="en-US" dirty="0" err="1"/>
              <a:t>Qué</a:t>
            </a:r>
            <a:r>
              <a:rPr lang="en-US" dirty="0"/>
              <a:t> </a:t>
            </a:r>
            <a:r>
              <a:rPr lang="en-US" dirty="0" err="1"/>
              <a:t>flujo</a:t>
            </a:r>
            <a:r>
              <a:rPr lang="en-US" dirty="0"/>
              <a:t> usar?</a:t>
            </a:r>
          </a:p>
        </p:txBody>
      </p:sp>
      <p:sp>
        <p:nvSpPr>
          <p:cNvPr id="4" name="Text Placeholder 3">
            <a:extLst>
              <a:ext uri="{FF2B5EF4-FFF2-40B4-BE49-F238E27FC236}">
                <a16:creationId xmlns:a16="http://schemas.microsoft.com/office/drawing/2014/main" id="{8C19FCFC-2B57-4327-BCCC-4FB97E7F544F}"/>
              </a:ext>
            </a:extLst>
          </p:cNvPr>
          <p:cNvSpPr>
            <a:spLocks noGrp="1"/>
          </p:cNvSpPr>
          <p:nvPr>
            <p:ph type="body" sz="quarter" idx="14"/>
          </p:nvPr>
        </p:nvSpPr>
        <p:spPr>
          <a:xfrm>
            <a:off x="911224" y="2343150"/>
            <a:ext cx="10718801" cy="4002088"/>
          </a:xfrm>
        </p:spPr>
        <p:txBody>
          <a:bodyPr/>
          <a:lstStyle/>
          <a:p>
            <a:r>
              <a:rPr lang="en-US" dirty="0" err="1"/>
              <a:t>Cliente</a:t>
            </a:r>
            <a:r>
              <a:rPr lang="en-US" dirty="0"/>
              <a:t> SPA: Usar auth code flow + PKCE</a:t>
            </a:r>
          </a:p>
          <a:p>
            <a:r>
              <a:rPr lang="en-US" dirty="0" err="1"/>
              <a:t>Cliente</a:t>
            </a:r>
            <a:r>
              <a:rPr lang="en-US" dirty="0"/>
              <a:t> </a:t>
            </a:r>
            <a:r>
              <a:rPr lang="en-US" dirty="0" err="1"/>
              <a:t>Nativo</a:t>
            </a:r>
            <a:r>
              <a:rPr lang="en-US" dirty="0"/>
              <a:t> / Mobile App: Usar auth code flow + PKCE</a:t>
            </a:r>
          </a:p>
          <a:p>
            <a:endParaRPr lang="en-US" dirty="0"/>
          </a:p>
          <a:p>
            <a:r>
              <a:rPr lang="en-US" dirty="0"/>
              <a:t>Trusted client: Se </a:t>
            </a:r>
            <a:r>
              <a:rPr lang="en-US" dirty="0" err="1"/>
              <a:t>puede</a:t>
            </a:r>
            <a:r>
              <a:rPr lang="en-US" dirty="0"/>
              <a:t> usar resource owner password flow, </a:t>
            </a:r>
            <a:r>
              <a:rPr lang="en-US" dirty="0" err="1"/>
              <a:t>aunque</a:t>
            </a:r>
            <a:r>
              <a:rPr lang="en-US" dirty="0"/>
              <a:t> auth code flow + PKCE es </a:t>
            </a:r>
            <a:r>
              <a:rPr lang="en-US" dirty="0" err="1"/>
              <a:t>recomendado</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406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BBF92E-C41D-493F-9C5E-51ADD6F1DE6C}"/>
              </a:ext>
            </a:extLst>
          </p:cNvPr>
          <p:cNvSpPr>
            <a:spLocks noGrp="1"/>
          </p:cNvSpPr>
          <p:nvPr>
            <p:ph type="body" sz="quarter" idx="12"/>
          </p:nvPr>
        </p:nvSpPr>
        <p:spPr>
          <a:xfrm>
            <a:off x="911224" y="1506375"/>
            <a:ext cx="11128375" cy="651610"/>
          </a:xfrm>
        </p:spPr>
        <p:txBody>
          <a:bodyPr/>
          <a:lstStyle/>
          <a:p>
            <a:r>
              <a:rPr lang="en-US" dirty="0"/>
              <a:t>ASP.NET Core Authentication</a:t>
            </a:r>
          </a:p>
        </p:txBody>
      </p:sp>
      <p:sp>
        <p:nvSpPr>
          <p:cNvPr id="4" name="Text Placeholder 3">
            <a:extLst>
              <a:ext uri="{FF2B5EF4-FFF2-40B4-BE49-F238E27FC236}">
                <a16:creationId xmlns:a16="http://schemas.microsoft.com/office/drawing/2014/main" id="{A94D3F65-DA16-44EA-A084-DD11BEADC69F}"/>
              </a:ext>
            </a:extLst>
          </p:cNvPr>
          <p:cNvSpPr>
            <a:spLocks noGrp="1"/>
          </p:cNvSpPr>
          <p:nvPr>
            <p:ph type="body" sz="quarter" idx="14"/>
          </p:nvPr>
        </p:nvSpPr>
        <p:spPr>
          <a:xfrm>
            <a:off x="911224" y="2238375"/>
            <a:ext cx="11128375" cy="4106863"/>
          </a:xfrm>
        </p:spPr>
        <p:txBody>
          <a:bodyPr/>
          <a:lstStyle/>
          <a:p>
            <a:r>
              <a:rPr lang="en-US" dirty="0"/>
              <a:t>Para </a:t>
            </a:r>
            <a:r>
              <a:rPr lang="en-US" b="1" dirty="0" err="1"/>
              <a:t>autenticar</a:t>
            </a:r>
            <a:r>
              <a:rPr lang="en-US" dirty="0"/>
              <a:t> un </a:t>
            </a:r>
            <a:r>
              <a:rPr lang="en-US" dirty="0" err="1"/>
              <a:t>usuario</a:t>
            </a:r>
            <a:r>
              <a:rPr lang="en-US" dirty="0"/>
              <a:t> se </a:t>
            </a:r>
            <a:r>
              <a:rPr lang="en-US" dirty="0" err="1"/>
              <a:t>usa</a:t>
            </a:r>
            <a:r>
              <a:rPr lang="en-US" dirty="0"/>
              <a:t> un “Authentication Handler”</a:t>
            </a:r>
          </a:p>
          <a:p>
            <a:pPr lvl="1"/>
            <a:r>
              <a:rPr lang="en-US" dirty="0"/>
              <a:t>No </a:t>
            </a:r>
            <a:r>
              <a:rPr lang="en-US" dirty="0" err="1"/>
              <a:t>crear</a:t>
            </a:r>
            <a:r>
              <a:rPr lang="en-US" dirty="0"/>
              <a:t> middleware de </a:t>
            </a:r>
            <a:r>
              <a:rPr lang="en-US" dirty="0" err="1"/>
              <a:t>autenticación</a:t>
            </a:r>
            <a:r>
              <a:rPr lang="en-US" dirty="0"/>
              <a:t>!</a:t>
            </a:r>
          </a:p>
          <a:p>
            <a:pPr lvl="1"/>
            <a:endParaRPr lang="en-US" dirty="0"/>
          </a:p>
          <a:p>
            <a:r>
              <a:rPr lang="en-US" dirty="0"/>
              <a:t>El </a:t>
            </a:r>
            <a:r>
              <a:rPr lang="en-US" dirty="0" err="1"/>
              <a:t>proceso</a:t>
            </a:r>
            <a:r>
              <a:rPr lang="en-US" dirty="0"/>
              <a:t> de </a:t>
            </a:r>
            <a:r>
              <a:rPr lang="en-US" dirty="0" err="1"/>
              <a:t>autenticación</a:t>
            </a:r>
            <a:r>
              <a:rPr lang="en-US" dirty="0"/>
              <a:t> es responsible de </a:t>
            </a:r>
            <a:r>
              <a:rPr lang="en-US" dirty="0" err="1"/>
              <a:t>crear</a:t>
            </a:r>
            <a:r>
              <a:rPr lang="en-US" dirty="0"/>
              <a:t> un </a:t>
            </a:r>
            <a:r>
              <a:rPr lang="en-US" dirty="0" err="1"/>
              <a:t>ClaimsPrincipal</a:t>
            </a:r>
            <a:endParaRPr lang="en-US" dirty="0"/>
          </a:p>
          <a:p>
            <a:endParaRPr lang="en-US" dirty="0"/>
          </a:p>
          <a:p>
            <a:endParaRPr lang="en-US" dirty="0"/>
          </a:p>
        </p:txBody>
      </p:sp>
    </p:spTree>
    <p:extLst>
      <p:ext uri="{BB962C8B-B14F-4D97-AF65-F5344CB8AC3E}">
        <p14:creationId xmlns:p14="http://schemas.microsoft.com/office/powerpoint/2010/main" val="29460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F1AC78-8730-41F4-AA2B-406F9F03D043}"/>
              </a:ext>
            </a:extLst>
          </p:cNvPr>
          <p:cNvSpPr>
            <a:spLocks noGrp="1"/>
          </p:cNvSpPr>
          <p:nvPr>
            <p:ph type="body" sz="quarter" idx="12"/>
          </p:nvPr>
        </p:nvSpPr>
        <p:spPr>
          <a:xfrm>
            <a:off x="911224" y="1506375"/>
            <a:ext cx="10785475" cy="651610"/>
          </a:xfrm>
        </p:spPr>
        <p:txBody>
          <a:bodyPr/>
          <a:lstStyle/>
          <a:p>
            <a:r>
              <a:rPr lang="en-US" dirty="0" err="1"/>
              <a:t>Esquema</a:t>
            </a:r>
            <a:r>
              <a:rPr lang="en-US" dirty="0"/>
              <a:t> de </a:t>
            </a:r>
            <a:r>
              <a:rPr lang="en-US" dirty="0" err="1"/>
              <a:t>autenticación</a:t>
            </a:r>
            <a:endParaRPr lang="en-US" dirty="0"/>
          </a:p>
        </p:txBody>
      </p:sp>
      <p:sp>
        <p:nvSpPr>
          <p:cNvPr id="4" name="Text Placeholder 3">
            <a:extLst>
              <a:ext uri="{FF2B5EF4-FFF2-40B4-BE49-F238E27FC236}">
                <a16:creationId xmlns:a16="http://schemas.microsoft.com/office/drawing/2014/main" id="{5A784937-FB25-463B-BD7F-E04D16A855AC}"/>
              </a:ext>
            </a:extLst>
          </p:cNvPr>
          <p:cNvSpPr>
            <a:spLocks noGrp="1"/>
          </p:cNvSpPr>
          <p:nvPr>
            <p:ph type="body" sz="quarter" idx="14"/>
          </p:nvPr>
        </p:nvSpPr>
        <p:spPr>
          <a:xfrm>
            <a:off x="911224" y="2247899"/>
            <a:ext cx="10785475" cy="4543425"/>
          </a:xfrm>
        </p:spPr>
        <p:txBody>
          <a:bodyPr/>
          <a:lstStyle/>
          <a:p>
            <a:r>
              <a:rPr lang="en-US" dirty="0"/>
              <a:t>Un </a:t>
            </a:r>
            <a:r>
              <a:rPr lang="en-US" dirty="0" err="1"/>
              <a:t>esquema</a:t>
            </a:r>
            <a:r>
              <a:rPr lang="en-US" dirty="0"/>
              <a:t> de </a:t>
            </a:r>
            <a:r>
              <a:rPr lang="en-US" dirty="0" err="1"/>
              <a:t>autenticación</a:t>
            </a:r>
            <a:r>
              <a:rPr lang="en-US" dirty="0"/>
              <a:t> es </a:t>
            </a:r>
            <a:r>
              <a:rPr lang="en-US" dirty="0" err="1"/>
              <a:t>una</a:t>
            </a:r>
            <a:r>
              <a:rPr lang="en-US" dirty="0"/>
              <a:t> </a:t>
            </a:r>
            <a:r>
              <a:rPr lang="en-US" dirty="0" err="1"/>
              <a:t>etiqueta</a:t>
            </a:r>
            <a:r>
              <a:rPr lang="en-US" dirty="0"/>
              <a:t> que </a:t>
            </a:r>
            <a:r>
              <a:rPr lang="en-US" dirty="0" err="1"/>
              <a:t>identifica</a:t>
            </a:r>
            <a:r>
              <a:rPr lang="en-US" dirty="0"/>
              <a:t>:</a:t>
            </a:r>
          </a:p>
          <a:p>
            <a:pPr lvl="1"/>
            <a:r>
              <a:rPr lang="en-US" dirty="0"/>
              <a:t>Un authentication handler</a:t>
            </a:r>
          </a:p>
          <a:p>
            <a:pPr lvl="1"/>
            <a:r>
              <a:rPr lang="en-US" dirty="0" err="1"/>
              <a:t>Su</a:t>
            </a:r>
            <a:r>
              <a:rPr lang="en-US" dirty="0"/>
              <a:t> </a:t>
            </a:r>
            <a:r>
              <a:rPr lang="en-US" dirty="0" err="1"/>
              <a:t>configuración</a:t>
            </a:r>
            <a:r>
              <a:rPr lang="en-US" dirty="0"/>
              <a:t> </a:t>
            </a:r>
            <a:r>
              <a:rPr lang="en-US" dirty="0" err="1"/>
              <a:t>asociada</a:t>
            </a:r>
            <a:endParaRPr lang="en-US" dirty="0"/>
          </a:p>
          <a:p>
            <a:r>
              <a:rPr lang="en-US" dirty="0"/>
              <a:t>El </a:t>
            </a:r>
            <a:r>
              <a:rPr lang="en-US" dirty="0" err="1"/>
              <a:t>sistema</a:t>
            </a:r>
            <a:r>
              <a:rPr lang="en-US" dirty="0"/>
              <a:t> de </a:t>
            </a:r>
            <a:r>
              <a:rPr lang="en-US" dirty="0" err="1"/>
              <a:t>autenticación</a:t>
            </a:r>
            <a:r>
              <a:rPr lang="en-US" dirty="0"/>
              <a:t> </a:t>
            </a:r>
            <a:r>
              <a:rPr lang="en-US" dirty="0" err="1"/>
              <a:t>permite</a:t>
            </a:r>
            <a:r>
              <a:rPr lang="en-US" dirty="0"/>
              <a:t> </a:t>
            </a:r>
            <a:r>
              <a:rPr lang="en-US" dirty="0" err="1"/>
              <a:t>indicar</a:t>
            </a:r>
            <a:r>
              <a:rPr lang="en-US" dirty="0"/>
              <a:t> </a:t>
            </a:r>
            <a:r>
              <a:rPr lang="en-US" dirty="0" err="1"/>
              <a:t>qué</a:t>
            </a:r>
            <a:r>
              <a:rPr lang="en-US" dirty="0"/>
              <a:t> </a:t>
            </a:r>
            <a:r>
              <a:rPr lang="en-US" dirty="0" err="1"/>
              <a:t>esquema</a:t>
            </a:r>
            <a:r>
              <a:rPr lang="en-US" dirty="0"/>
              <a:t> usar para</a:t>
            </a:r>
          </a:p>
          <a:p>
            <a:pPr lvl="1"/>
            <a:r>
              <a:rPr lang="en-US" dirty="0"/>
              <a:t>Challenge:  </a:t>
            </a:r>
            <a:r>
              <a:rPr lang="en-US" dirty="0" err="1"/>
              <a:t>Acción</a:t>
            </a:r>
            <a:r>
              <a:rPr lang="en-US" dirty="0"/>
              <a:t> </a:t>
            </a:r>
            <a:r>
              <a:rPr lang="en-US" dirty="0" err="1"/>
              <a:t>cuando</a:t>
            </a:r>
            <a:r>
              <a:rPr lang="en-US" dirty="0"/>
              <a:t> un </a:t>
            </a:r>
            <a:r>
              <a:rPr lang="en-US" dirty="0" err="1"/>
              <a:t>usuario</a:t>
            </a:r>
            <a:r>
              <a:rPr lang="en-US" dirty="0"/>
              <a:t> </a:t>
            </a:r>
            <a:r>
              <a:rPr lang="en-US" dirty="0" err="1"/>
              <a:t>anónimo</a:t>
            </a:r>
            <a:r>
              <a:rPr lang="en-US" dirty="0"/>
              <a:t> </a:t>
            </a:r>
            <a:r>
              <a:rPr lang="en-US" dirty="0" err="1"/>
              <a:t>invoca</a:t>
            </a:r>
            <a:r>
              <a:rPr lang="en-US" dirty="0"/>
              <a:t> </a:t>
            </a:r>
            <a:r>
              <a:rPr lang="en-US" dirty="0" err="1"/>
              <a:t>una</a:t>
            </a:r>
            <a:r>
              <a:rPr lang="en-US" dirty="0"/>
              <a:t> </a:t>
            </a:r>
            <a:r>
              <a:rPr lang="en-US" dirty="0" err="1"/>
              <a:t>acción</a:t>
            </a:r>
            <a:r>
              <a:rPr lang="en-US" dirty="0"/>
              <a:t> </a:t>
            </a:r>
            <a:r>
              <a:rPr lang="en-US" dirty="0" err="1"/>
              <a:t>protegida</a:t>
            </a:r>
            <a:endParaRPr lang="en-US" dirty="0"/>
          </a:p>
          <a:p>
            <a:pPr lvl="1"/>
            <a:r>
              <a:rPr lang="en-US" dirty="0"/>
              <a:t>Authenticate: </a:t>
            </a:r>
            <a:r>
              <a:rPr lang="en-US" dirty="0" err="1"/>
              <a:t>Construir</a:t>
            </a:r>
            <a:r>
              <a:rPr lang="en-US" dirty="0"/>
              <a:t> la </a:t>
            </a:r>
            <a:r>
              <a:rPr lang="en-US" dirty="0" err="1"/>
              <a:t>identidad</a:t>
            </a:r>
            <a:r>
              <a:rPr lang="en-US" dirty="0"/>
              <a:t> del </a:t>
            </a:r>
            <a:r>
              <a:rPr lang="en-US" dirty="0" err="1"/>
              <a:t>usuario</a:t>
            </a:r>
            <a:r>
              <a:rPr lang="en-US" dirty="0"/>
              <a:t> </a:t>
            </a:r>
            <a:r>
              <a:rPr lang="en-US" dirty="0" err="1"/>
              <a:t>en</a:t>
            </a:r>
            <a:r>
              <a:rPr lang="en-US" dirty="0"/>
              <a:t> base a </a:t>
            </a:r>
            <a:r>
              <a:rPr lang="en-US" dirty="0" err="1"/>
              <a:t>datos</a:t>
            </a:r>
            <a:r>
              <a:rPr lang="en-US" dirty="0"/>
              <a:t> de la </a:t>
            </a:r>
            <a:r>
              <a:rPr lang="en-US" i="1" dirty="0"/>
              <a:t>request</a:t>
            </a:r>
            <a:endParaRPr lang="en-US" dirty="0"/>
          </a:p>
          <a:p>
            <a:pPr lvl="1"/>
            <a:r>
              <a:rPr lang="en-US" dirty="0"/>
              <a:t>Forbid: </a:t>
            </a:r>
            <a:r>
              <a:rPr lang="en-US" dirty="0" err="1"/>
              <a:t>Acción</a:t>
            </a:r>
            <a:r>
              <a:rPr lang="en-US" dirty="0"/>
              <a:t> </a:t>
            </a:r>
            <a:r>
              <a:rPr lang="en-US" dirty="0" err="1"/>
              <a:t>cuando</a:t>
            </a:r>
            <a:r>
              <a:rPr lang="en-US" dirty="0"/>
              <a:t> un </a:t>
            </a:r>
            <a:r>
              <a:rPr lang="en-US" dirty="0" err="1"/>
              <a:t>usuario</a:t>
            </a:r>
            <a:r>
              <a:rPr lang="en-US" dirty="0"/>
              <a:t> </a:t>
            </a:r>
            <a:r>
              <a:rPr lang="en-US" dirty="0" err="1"/>
              <a:t>autenticado</a:t>
            </a:r>
            <a:r>
              <a:rPr lang="en-US" dirty="0"/>
              <a:t> </a:t>
            </a:r>
            <a:r>
              <a:rPr lang="en-US" dirty="0" err="1"/>
              <a:t>invoca</a:t>
            </a:r>
            <a:r>
              <a:rPr lang="en-US" dirty="0"/>
              <a:t> </a:t>
            </a:r>
            <a:r>
              <a:rPr lang="en-US" dirty="0" err="1"/>
              <a:t>una</a:t>
            </a:r>
            <a:r>
              <a:rPr lang="en-US" dirty="0"/>
              <a:t> </a:t>
            </a:r>
            <a:r>
              <a:rPr lang="en-US" dirty="0" err="1"/>
              <a:t>acción</a:t>
            </a:r>
            <a:r>
              <a:rPr lang="en-US" dirty="0"/>
              <a:t> a la que no </a:t>
            </a:r>
            <a:r>
              <a:rPr lang="en-US" dirty="0" err="1"/>
              <a:t>tiene</a:t>
            </a:r>
            <a:r>
              <a:rPr lang="en-US" dirty="0"/>
              <a:t> </a:t>
            </a:r>
            <a:r>
              <a:rPr lang="en-US" dirty="0" err="1"/>
              <a:t>acceso</a:t>
            </a:r>
            <a:endParaRPr lang="en-US" dirty="0"/>
          </a:p>
        </p:txBody>
      </p:sp>
    </p:spTree>
    <p:extLst>
      <p:ext uri="{BB962C8B-B14F-4D97-AF65-F5344CB8AC3E}">
        <p14:creationId xmlns:p14="http://schemas.microsoft.com/office/powerpoint/2010/main" val="250458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63CE4-5F8D-4C5C-B31D-82B51086356D}"/>
              </a:ext>
            </a:extLst>
          </p:cNvPr>
          <p:cNvSpPr>
            <a:spLocks noGrp="1"/>
          </p:cNvSpPr>
          <p:nvPr>
            <p:ph type="body" sz="quarter" idx="12"/>
          </p:nvPr>
        </p:nvSpPr>
        <p:spPr>
          <a:xfrm>
            <a:off x="911225" y="1506375"/>
            <a:ext cx="10837238" cy="651610"/>
          </a:xfrm>
        </p:spPr>
        <p:txBody>
          <a:bodyPr/>
          <a:lstStyle/>
          <a:p>
            <a:r>
              <a:rPr lang="en-US" dirty="0"/>
              <a:t>OIDC &amp; OAUTH 2.0</a:t>
            </a:r>
          </a:p>
        </p:txBody>
      </p:sp>
      <p:sp>
        <p:nvSpPr>
          <p:cNvPr id="4" name="Text Placeholder 3">
            <a:extLst>
              <a:ext uri="{FF2B5EF4-FFF2-40B4-BE49-F238E27FC236}">
                <a16:creationId xmlns:a16="http://schemas.microsoft.com/office/drawing/2014/main" id="{2D9146B3-6A15-474B-9E47-A5202914E9F1}"/>
              </a:ext>
            </a:extLst>
          </p:cNvPr>
          <p:cNvSpPr>
            <a:spLocks noGrp="1"/>
          </p:cNvSpPr>
          <p:nvPr>
            <p:ph type="body" sz="quarter" idx="14"/>
          </p:nvPr>
        </p:nvSpPr>
        <p:spPr>
          <a:xfrm>
            <a:off x="920749" y="2345909"/>
            <a:ext cx="10837238" cy="3999329"/>
          </a:xfrm>
        </p:spPr>
        <p:txBody>
          <a:bodyPr/>
          <a:lstStyle/>
          <a:p>
            <a:r>
              <a:rPr lang="en-US" dirty="0"/>
              <a:t>OAuth2: </a:t>
            </a:r>
            <a:r>
              <a:rPr lang="en-US" dirty="0" err="1"/>
              <a:t>Protocolo</a:t>
            </a:r>
            <a:r>
              <a:rPr lang="en-US" dirty="0"/>
              <a:t> </a:t>
            </a:r>
            <a:r>
              <a:rPr lang="en-US" b="1" dirty="0"/>
              <a:t>de </a:t>
            </a:r>
            <a:r>
              <a:rPr lang="en-US" b="1" dirty="0" err="1"/>
              <a:t>autorización</a:t>
            </a:r>
            <a:r>
              <a:rPr lang="en-US" dirty="0"/>
              <a:t>. </a:t>
            </a:r>
          </a:p>
          <a:p>
            <a:r>
              <a:rPr lang="en-US" dirty="0" err="1"/>
              <a:t>Permite</a:t>
            </a:r>
            <a:r>
              <a:rPr lang="en-US" dirty="0"/>
              <a:t> </a:t>
            </a:r>
            <a:r>
              <a:rPr lang="en-US" dirty="0" err="1"/>
              <a:t>obtener</a:t>
            </a:r>
            <a:r>
              <a:rPr lang="en-US" dirty="0"/>
              <a:t> un </a:t>
            </a:r>
            <a:r>
              <a:rPr lang="en-US" b="1" dirty="0"/>
              <a:t>token de </a:t>
            </a:r>
            <a:r>
              <a:rPr lang="en-US" b="1" dirty="0" err="1"/>
              <a:t>acceso</a:t>
            </a:r>
            <a:r>
              <a:rPr lang="en-US" dirty="0"/>
              <a:t> (access token)</a:t>
            </a:r>
          </a:p>
          <a:p>
            <a:endParaRPr lang="en-US" dirty="0"/>
          </a:p>
          <a:p>
            <a:r>
              <a:rPr lang="en-US" dirty="0"/>
              <a:t>OIDC: </a:t>
            </a:r>
            <a:r>
              <a:rPr lang="en-US" dirty="0" err="1"/>
              <a:t>Extensión</a:t>
            </a:r>
            <a:r>
              <a:rPr lang="en-US" dirty="0"/>
              <a:t> </a:t>
            </a:r>
            <a:r>
              <a:rPr lang="en-US" dirty="0" err="1"/>
              <a:t>sobre</a:t>
            </a:r>
            <a:r>
              <a:rPr lang="en-US" dirty="0"/>
              <a:t> OAuth2 para </a:t>
            </a:r>
            <a:r>
              <a:rPr lang="en-US" b="1" dirty="0" err="1"/>
              <a:t>autenticación</a:t>
            </a:r>
            <a:endParaRPr lang="en-US" dirty="0"/>
          </a:p>
          <a:p>
            <a:r>
              <a:rPr lang="en-US" dirty="0" err="1"/>
              <a:t>Permite</a:t>
            </a:r>
            <a:r>
              <a:rPr lang="en-US" dirty="0"/>
              <a:t> </a:t>
            </a:r>
            <a:r>
              <a:rPr lang="en-US" dirty="0" err="1"/>
              <a:t>obtener</a:t>
            </a:r>
            <a:r>
              <a:rPr lang="en-US" dirty="0"/>
              <a:t> un </a:t>
            </a:r>
            <a:r>
              <a:rPr lang="en-US" b="1" dirty="0"/>
              <a:t>token de </a:t>
            </a:r>
            <a:r>
              <a:rPr lang="en-US" b="1" dirty="0" err="1"/>
              <a:t>identificación</a:t>
            </a:r>
            <a:r>
              <a:rPr lang="en-US" b="1" dirty="0"/>
              <a:t> de </a:t>
            </a:r>
            <a:r>
              <a:rPr lang="en-US" b="1" dirty="0" err="1"/>
              <a:t>usuario</a:t>
            </a:r>
            <a:r>
              <a:rPr lang="en-US" dirty="0"/>
              <a:t> (</a:t>
            </a:r>
            <a:r>
              <a:rPr lang="en-US" dirty="0" err="1"/>
              <a:t>id_token</a:t>
            </a:r>
            <a:r>
              <a:rPr lang="en-US" dirty="0"/>
              <a:t>)</a:t>
            </a:r>
          </a:p>
        </p:txBody>
      </p:sp>
    </p:spTree>
    <p:extLst>
      <p:ext uri="{BB962C8B-B14F-4D97-AF65-F5344CB8AC3E}">
        <p14:creationId xmlns:p14="http://schemas.microsoft.com/office/powerpoint/2010/main" val="137585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B3E6F2-3A84-42E6-8489-6A14CEF1D9AD}"/>
              </a:ext>
            </a:extLst>
          </p:cNvPr>
          <p:cNvSpPr>
            <a:spLocks noGrp="1"/>
          </p:cNvSpPr>
          <p:nvPr>
            <p:ph type="body" sz="quarter" idx="12"/>
          </p:nvPr>
        </p:nvSpPr>
        <p:spPr>
          <a:xfrm>
            <a:off x="911224" y="1506375"/>
            <a:ext cx="10804525" cy="651610"/>
          </a:xfrm>
        </p:spPr>
        <p:txBody>
          <a:bodyPr/>
          <a:lstStyle/>
          <a:p>
            <a:r>
              <a:rPr lang="en-US" dirty="0"/>
              <a:t>ASP.NET Core Identity</a:t>
            </a:r>
          </a:p>
        </p:txBody>
      </p:sp>
      <p:sp>
        <p:nvSpPr>
          <p:cNvPr id="4" name="Text Placeholder 3">
            <a:extLst>
              <a:ext uri="{FF2B5EF4-FFF2-40B4-BE49-F238E27FC236}">
                <a16:creationId xmlns:a16="http://schemas.microsoft.com/office/drawing/2014/main" id="{010D11F7-0A64-4692-AB08-57E063270E81}"/>
              </a:ext>
            </a:extLst>
          </p:cNvPr>
          <p:cNvSpPr>
            <a:spLocks noGrp="1"/>
          </p:cNvSpPr>
          <p:nvPr>
            <p:ph type="body" sz="quarter" idx="14"/>
          </p:nvPr>
        </p:nvSpPr>
        <p:spPr>
          <a:xfrm>
            <a:off x="911224" y="2362200"/>
            <a:ext cx="10728326" cy="3983038"/>
          </a:xfrm>
        </p:spPr>
        <p:txBody>
          <a:bodyPr/>
          <a:lstStyle/>
          <a:p>
            <a:r>
              <a:rPr lang="en-US" dirty="0"/>
              <a:t>Sistema de gestion de </a:t>
            </a:r>
            <a:r>
              <a:rPr lang="en-US" dirty="0" err="1"/>
              <a:t>usuarios</a:t>
            </a:r>
            <a:r>
              <a:rPr lang="en-US" dirty="0"/>
              <a:t> y roles</a:t>
            </a:r>
          </a:p>
          <a:p>
            <a:r>
              <a:rPr lang="en-US" dirty="0" err="1"/>
              <a:t>Ofrece</a:t>
            </a:r>
            <a:r>
              <a:rPr lang="en-US" dirty="0"/>
              <a:t> UI + </a:t>
            </a:r>
            <a:r>
              <a:rPr lang="en-US" dirty="0" err="1"/>
              <a:t>Acceso</a:t>
            </a:r>
            <a:r>
              <a:rPr lang="en-US" dirty="0"/>
              <a:t> a </a:t>
            </a:r>
            <a:r>
              <a:rPr lang="en-US" dirty="0" err="1"/>
              <a:t>datos</a:t>
            </a:r>
            <a:endParaRPr lang="en-US" dirty="0"/>
          </a:p>
          <a:p>
            <a:endParaRPr lang="en-US" dirty="0"/>
          </a:p>
          <a:p>
            <a:endParaRPr lang="en-US" dirty="0"/>
          </a:p>
        </p:txBody>
      </p:sp>
    </p:spTree>
    <p:extLst>
      <p:ext uri="{BB962C8B-B14F-4D97-AF65-F5344CB8AC3E}">
        <p14:creationId xmlns:p14="http://schemas.microsoft.com/office/powerpoint/2010/main" val="251351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AddOpenIdConnect</a:t>
            </a:r>
            <a:r>
              <a:rPr lang="en-US" sz="4400" dirty="0"/>
              <a:t> / </a:t>
            </a:r>
            <a:r>
              <a:rPr lang="en-US" sz="4400" dirty="0" err="1"/>
              <a:t>AddJwtBearer</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590800"/>
            <a:ext cx="10833101" cy="3754438"/>
          </a:xfrm>
        </p:spPr>
        <p:txBody>
          <a:bodyPr/>
          <a:lstStyle/>
          <a:p>
            <a:r>
              <a:rPr lang="en-US" b="1" dirty="0" err="1"/>
              <a:t>AddOpenIdConnect</a:t>
            </a:r>
            <a:endParaRPr lang="en-US" dirty="0"/>
          </a:p>
          <a:p>
            <a:r>
              <a:rPr lang="en-US" dirty="0" err="1"/>
              <a:t>Sirve</a:t>
            </a:r>
            <a:r>
              <a:rPr lang="en-US" dirty="0"/>
              <a:t> para </a:t>
            </a:r>
            <a:r>
              <a:rPr lang="en-US" b="1" dirty="0" err="1"/>
              <a:t>securizar</a:t>
            </a:r>
            <a:r>
              <a:rPr lang="en-US" b="1" dirty="0"/>
              <a:t> apps finales</a:t>
            </a:r>
            <a:r>
              <a:rPr lang="en-US" dirty="0"/>
              <a:t> (webs): </a:t>
            </a:r>
            <a:r>
              <a:rPr lang="en-US" dirty="0" err="1"/>
              <a:t>Gestiona</a:t>
            </a:r>
            <a:r>
              <a:rPr lang="en-US" dirty="0"/>
              <a:t> </a:t>
            </a:r>
            <a:r>
              <a:rPr lang="en-US" dirty="0" err="1"/>
              <a:t>flujos</a:t>
            </a:r>
            <a:r>
              <a:rPr lang="en-US" dirty="0"/>
              <a:t> OIDC para </a:t>
            </a:r>
            <a:r>
              <a:rPr lang="en-US" dirty="0" err="1"/>
              <a:t>obtener</a:t>
            </a:r>
            <a:r>
              <a:rPr lang="en-US" dirty="0"/>
              <a:t> un </a:t>
            </a:r>
            <a:r>
              <a:rPr lang="en-US" dirty="0" err="1"/>
              <a:t>id_token</a:t>
            </a:r>
            <a:endParaRPr lang="en-US" dirty="0"/>
          </a:p>
          <a:p>
            <a:endParaRPr lang="en-US" dirty="0"/>
          </a:p>
          <a:p>
            <a:r>
              <a:rPr lang="en-US" b="1" dirty="0" err="1"/>
              <a:t>AddJwtBearer</a:t>
            </a:r>
            <a:endParaRPr lang="en-US" b="1" dirty="0"/>
          </a:p>
          <a:p>
            <a:r>
              <a:rPr lang="en-US" dirty="0" err="1"/>
              <a:t>Sirve</a:t>
            </a:r>
            <a:r>
              <a:rPr lang="en-US" dirty="0"/>
              <a:t> para </a:t>
            </a:r>
            <a:r>
              <a:rPr lang="en-US" b="1" dirty="0" err="1"/>
              <a:t>securizar</a:t>
            </a:r>
            <a:r>
              <a:rPr lang="en-US" b="1" dirty="0"/>
              <a:t> resource owners (APIs)</a:t>
            </a:r>
            <a:r>
              <a:rPr lang="en-US" dirty="0"/>
              <a:t> </a:t>
            </a:r>
            <a:r>
              <a:rPr lang="en-US" dirty="0" err="1"/>
              <a:t>validando</a:t>
            </a:r>
            <a:r>
              <a:rPr lang="en-US" dirty="0"/>
              <a:t> access tokens </a:t>
            </a:r>
            <a:r>
              <a:rPr lang="en-US" dirty="0" err="1"/>
              <a:t>en</a:t>
            </a:r>
            <a:r>
              <a:rPr lang="en-US" dirty="0"/>
              <a:t> </a:t>
            </a:r>
            <a:r>
              <a:rPr lang="en-US" dirty="0" err="1"/>
              <a:t>formato</a:t>
            </a:r>
            <a:r>
              <a:rPr lang="en-US" dirty="0"/>
              <a:t> JWT</a:t>
            </a:r>
          </a:p>
          <a:p>
            <a:endParaRPr lang="en-US" dirty="0"/>
          </a:p>
        </p:txBody>
      </p:sp>
    </p:spTree>
    <p:extLst>
      <p:ext uri="{BB962C8B-B14F-4D97-AF65-F5344CB8AC3E}">
        <p14:creationId xmlns:p14="http://schemas.microsoft.com/office/powerpoint/2010/main" val="8894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AddOpenIdConnect</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590800"/>
            <a:ext cx="10833101" cy="3754438"/>
          </a:xfrm>
        </p:spPr>
        <p:txBody>
          <a:bodyPr/>
          <a:lstStyle/>
          <a:p>
            <a:r>
              <a:rPr lang="en-US" dirty="0"/>
              <a:t>Se </a:t>
            </a:r>
            <a:r>
              <a:rPr lang="en-US" dirty="0" err="1"/>
              <a:t>usa</a:t>
            </a:r>
            <a:r>
              <a:rPr lang="en-US" dirty="0"/>
              <a:t> (</a:t>
            </a:r>
            <a:r>
              <a:rPr lang="en-US" dirty="0" err="1"/>
              <a:t>casi</a:t>
            </a:r>
            <a:r>
              <a:rPr lang="en-US" dirty="0"/>
              <a:t>) </a:t>
            </a:r>
            <a:r>
              <a:rPr lang="en-US" dirty="0" err="1"/>
              <a:t>siempre</a:t>
            </a:r>
            <a:r>
              <a:rPr lang="en-US" dirty="0"/>
              <a:t> junto a </a:t>
            </a:r>
            <a:r>
              <a:rPr lang="en-US" dirty="0" err="1"/>
              <a:t>AddCookie</a:t>
            </a:r>
            <a:r>
              <a:rPr lang="en-US" dirty="0"/>
              <a:t> </a:t>
            </a:r>
            <a:r>
              <a:rPr lang="en-US" dirty="0" err="1"/>
              <a:t>porque</a:t>
            </a:r>
            <a:r>
              <a:rPr lang="en-US" dirty="0"/>
              <a:t> </a:t>
            </a:r>
            <a:r>
              <a:rPr lang="en-US" dirty="0" err="1"/>
              <a:t>puede</a:t>
            </a:r>
            <a:r>
              <a:rPr lang="en-US" dirty="0"/>
              <a:t> </a:t>
            </a:r>
            <a:r>
              <a:rPr lang="en-US" dirty="0" err="1"/>
              <a:t>autenticar</a:t>
            </a:r>
            <a:r>
              <a:rPr lang="en-US" dirty="0"/>
              <a:t> </a:t>
            </a:r>
            <a:r>
              <a:rPr lang="en-US" dirty="0" err="1"/>
              <a:t>usuario</a:t>
            </a:r>
            <a:r>
              <a:rPr lang="en-US" dirty="0"/>
              <a:t> </a:t>
            </a:r>
            <a:r>
              <a:rPr lang="en-US" dirty="0" err="1"/>
              <a:t>pero</a:t>
            </a:r>
            <a:r>
              <a:rPr lang="en-US" dirty="0"/>
              <a:t> NO </a:t>
            </a:r>
            <a:r>
              <a:rPr lang="en-US" dirty="0" err="1"/>
              <a:t>persistir</a:t>
            </a:r>
            <a:r>
              <a:rPr lang="en-US" dirty="0"/>
              <a:t> la info</a:t>
            </a:r>
          </a:p>
          <a:p>
            <a:pPr lvl="1"/>
            <a:r>
              <a:rPr lang="en-US" dirty="0"/>
              <a:t>Cookie: Default auth scheme</a:t>
            </a:r>
          </a:p>
          <a:p>
            <a:pPr lvl="1"/>
            <a:r>
              <a:rPr lang="en-US" dirty="0"/>
              <a:t>OIDC: Default challenge scheme</a:t>
            </a:r>
          </a:p>
          <a:p>
            <a:pPr lvl="1"/>
            <a:endParaRPr lang="en-US" dirty="0"/>
          </a:p>
          <a:p>
            <a:r>
              <a:rPr lang="en-US" dirty="0"/>
              <a:t>Se </a:t>
            </a:r>
            <a:r>
              <a:rPr lang="en-US" dirty="0" err="1"/>
              <a:t>lanza</a:t>
            </a:r>
            <a:r>
              <a:rPr lang="en-US" dirty="0"/>
              <a:t> solo </a:t>
            </a:r>
            <a:r>
              <a:rPr lang="en-US" dirty="0" err="1"/>
              <a:t>cuando</a:t>
            </a:r>
            <a:r>
              <a:rPr lang="en-US" dirty="0"/>
              <a:t> no </a:t>
            </a:r>
            <a:r>
              <a:rPr lang="en-US" dirty="0" err="1"/>
              <a:t>el</a:t>
            </a:r>
            <a:r>
              <a:rPr lang="en-US" dirty="0"/>
              <a:t> </a:t>
            </a:r>
            <a:r>
              <a:rPr lang="en-US" dirty="0" err="1"/>
              <a:t>usuario</a:t>
            </a:r>
            <a:r>
              <a:rPr lang="en-US" dirty="0"/>
              <a:t> NO </a:t>
            </a:r>
            <a:r>
              <a:rPr lang="en-US" dirty="0" err="1"/>
              <a:t>está</a:t>
            </a:r>
            <a:r>
              <a:rPr lang="en-US" dirty="0"/>
              <a:t> </a:t>
            </a:r>
            <a:r>
              <a:rPr lang="en-US" dirty="0" err="1"/>
              <a:t>autenticado</a:t>
            </a:r>
            <a:r>
              <a:rPr lang="en-US" dirty="0"/>
              <a:t> </a:t>
            </a:r>
            <a:r>
              <a:rPr lang="en-US" dirty="0" err="1"/>
              <a:t>por</a:t>
            </a:r>
            <a:r>
              <a:rPr lang="en-US" dirty="0"/>
              <a:t> </a:t>
            </a:r>
            <a:r>
              <a:rPr lang="en-US" dirty="0" err="1"/>
              <a:t>el</a:t>
            </a:r>
            <a:r>
              <a:rPr lang="en-US" dirty="0"/>
              <a:t> default auth scheme (p. </a:t>
            </a:r>
            <a:r>
              <a:rPr lang="en-US" dirty="0" err="1"/>
              <a:t>ej</a:t>
            </a:r>
            <a:r>
              <a:rPr lang="en-US" dirty="0"/>
              <a:t>. No hay cookie de auth)</a:t>
            </a:r>
          </a:p>
          <a:p>
            <a:pPr lvl="1"/>
            <a:endParaRPr lang="en-US" dirty="0"/>
          </a:p>
          <a:p>
            <a:pPr marL="0" indent="0">
              <a:buNone/>
            </a:pPr>
            <a:endParaRPr lang="en-US" dirty="0"/>
          </a:p>
          <a:p>
            <a:endParaRPr lang="en-US" dirty="0" err="1"/>
          </a:p>
        </p:txBody>
      </p:sp>
    </p:spTree>
    <p:extLst>
      <p:ext uri="{BB962C8B-B14F-4D97-AF65-F5344CB8AC3E}">
        <p14:creationId xmlns:p14="http://schemas.microsoft.com/office/powerpoint/2010/main" val="38939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AddJwtBearer</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590800"/>
            <a:ext cx="10833101" cy="3754438"/>
          </a:xfrm>
        </p:spPr>
        <p:txBody>
          <a:bodyPr/>
          <a:lstStyle/>
          <a:p>
            <a:r>
              <a:rPr lang="en-US" dirty="0"/>
              <a:t>Se </a:t>
            </a:r>
            <a:r>
              <a:rPr lang="en-US" dirty="0" err="1"/>
              <a:t>puede</a:t>
            </a:r>
            <a:r>
              <a:rPr lang="en-US" dirty="0"/>
              <a:t> usar </a:t>
            </a:r>
            <a:r>
              <a:rPr lang="en-US" dirty="0" err="1"/>
              <a:t>por</a:t>
            </a:r>
            <a:r>
              <a:rPr lang="en-US" dirty="0"/>
              <a:t> </a:t>
            </a:r>
            <a:r>
              <a:rPr lang="en-US" dirty="0" err="1"/>
              <a:t>sí</a:t>
            </a:r>
            <a:r>
              <a:rPr lang="en-US" dirty="0"/>
              <a:t> solo</a:t>
            </a:r>
          </a:p>
          <a:p>
            <a:endParaRPr lang="en-US" dirty="0"/>
          </a:p>
          <a:p>
            <a:r>
              <a:rPr lang="en-US" dirty="0" err="1"/>
              <a:t>Valida</a:t>
            </a:r>
            <a:r>
              <a:rPr lang="en-US" dirty="0"/>
              <a:t> </a:t>
            </a:r>
            <a:r>
              <a:rPr lang="en-US" dirty="0" err="1"/>
              <a:t>el</a:t>
            </a:r>
            <a:r>
              <a:rPr lang="en-US" dirty="0"/>
              <a:t> token </a:t>
            </a:r>
            <a:r>
              <a:rPr lang="en-US" dirty="0" err="1"/>
              <a:t>en</a:t>
            </a:r>
            <a:r>
              <a:rPr lang="en-US" dirty="0"/>
              <a:t> </a:t>
            </a:r>
            <a:r>
              <a:rPr lang="en-US" dirty="0" err="1"/>
              <a:t>cada</a:t>
            </a:r>
            <a:r>
              <a:rPr lang="en-US" dirty="0"/>
              <a:t> </a:t>
            </a:r>
            <a:r>
              <a:rPr lang="en-US" dirty="0" err="1"/>
              <a:t>petición</a:t>
            </a:r>
            <a:r>
              <a:rPr lang="en-US" dirty="0"/>
              <a:t> y </a:t>
            </a:r>
            <a:r>
              <a:rPr lang="en-US" dirty="0" err="1"/>
              <a:t>extrae</a:t>
            </a:r>
            <a:r>
              <a:rPr lang="en-US" dirty="0"/>
              <a:t> </a:t>
            </a:r>
            <a:r>
              <a:rPr lang="en-US" dirty="0" err="1"/>
              <a:t>los</a:t>
            </a:r>
            <a:r>
              <a:rPr lang="en-US" dirty="0"/>
              <a:t> </a:t>
            </a:r>
            <a:r>
              <a:rPr lang="en-US" i="1" dirty="0"/>
              <a:t>claims</a:t>
            </a:r>
            <a:endParaRPr lang="en-US" dirty="0"/>
          </a:p>
          <a:p>
            <a:pPr lvl="1"/>
            <a:endParaRPr lang="en-US" dirty="0"/>
          </a:p>
          <a:p>
            <a:pPr marL="0" indent="0">
              <a:buNone/>
            </a:pPr>
            <a:endParaRPr lang="en-US" dirty="0"/>
          </a:p>
          <a:p>
            <a:endParaRPr lang="en-US" dirty="0" err="1"/>
          </a:p>
        </p:txBody>
      </p:sp>
    </p:spTree>
    <p:extLst>
      <p:ext uri="{BB962C8B-B14F-4D97-AF65-F5344CB8AC3E}">
        <p14:creationId xmlns:p14="http://schemas.microsoft.com/office/powerpoint/2010/main" val="19408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AddCookie</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590800"/>
            <a:ext cx="10833101" cy="3754438"/>
          </a:xfrm>
        </p:spPr>
        <p:txBody>
          <a:bodyPr/>
          <a:lstStyle/>
          <a:p>
            <a:r>
              <a:rPr lang="en-US" dirty="0"/>
              <a:t>Se </a:t>
            </a:r>
            <a:r>
              <a:rPr lang="en-US" dirty="0" err="1"/>
              <a:t>puede</a:t>
            </a:r>
            <a:r>
              <a:rPr lang="en-US" dirty="0"/>
              <a:t> usar </a:t>
            </a:r>
            <a:r>
              <a:rPr lang="en-US" dirty="0" err="1"/>
              <a:t>por</a:t>
            </a:r>
            <a:r>
              <a:rPr lang="en-US" dirty="0"/>
              <a:t> </a:t>
            </a:r>
            <a:r>
              <a:rPr lang="en-US" dirty="0" err="1"/>
              <a:t>sí</a:t>
            </a:r>
            <a:r>
              <a:rPr lang="en-US" dirty="0"/>
              <a:t> solo</a:t>
            </a:r>
          </a:p>
          <a:p>
            <a:endParaRPr lang="en-US" dirty="0"/>
          </a:p>
          <a:p>
            <a:r>
              <a:rPr lang="en-US" dirty="0" err="1"/>
              <a:t>Autentica</a:t>
            </a:r>
            <a:r>
              <a:rPr lang="en-US" dirty="0"/>
              <a:t> </a:t>
            </a:r>
            <a:r>
              <a:rPr lang="en-US" dirty="0" err="1"/>
              <a:t>peticiones</a:t>
            </a:r>
            <a:r>
              <a:rPr lang="en-US" dirty="0"/>
              <a:t> </a:t>
            </a:r>
            <a:r>
              <a:rPr lang="en-US" dirty="0" err="1"/>
              <a:t>en</a:t>
            </a:r>
            <a:r>
              <a:rPr lang="en-US" dirty="0"/>
              <a:t> base a </a:t>
            </a:r>
            <a:r>
              <a:rPr lang="en-US" dirty="0" err="1"/>
              <a:t>una</a:t>
            </a:r>
            <a:r>
              <a:rPr lang="en-US" dirty="0"/>
              <a:t> cookie </a:t>
            </a:r>
            <a:r>
              <a:rPr lang="en-US" dirty="0" err="1"/>
              <a:t>existente</a:t>
            </a:r>
            <a:endParaRPr lang="en-US" dirty="0"/>
          </a:p>
          <a:p>
            <a:endParaRPr lang="en-US" dirty="0"/>
          </a:p>
          <a:p>
            <a:r>
              <a:rPr lang="en-US" dirty="0"/>
              <a:t>Se </a:t>
            </a:r>
            <a:r>
              <a:rPr lang="en-US" dirty="0" err="1"/>
              <a:t>puede</a:t>
            </a:r>
            <a:r>
              <a:rPr lang="en-US" dirty="0"/>
              <a:t> usar </a:t>
            </a:r>
            <a:r>
              <a:rPr lang="en-US" dirty="0" err="1"/>
              <a:t>conjuntamente</a:t>
            </a:r>
            <a:r>
              <a:rPr lang="en-US" dirty="0"/>
              <a:t> con </a:t>
            </a:r>
            <a:r>
              <a:rPr lang="en-US" dirty="0" err="1"/>
              <a:t>otro</a:t>
            </a:r>
            <a:r>
              <a:rPr lang="en-US" dirty="0"/>
              <a:t> </a:t>
            </a:r>
            <a:r>
              <a:rPr lang="en-US" dirty="0" err="1"/>
              <a:t>proveedor</a:t>
            </a:r>
            <a:r>
              <a:rPr lang="en-US" dirty="0"/>
              <a:t> que </a:t>
            </a:r>
            <a:r>
              <a:rPr lang="en-US" dirty="0" err="1"/>
              <a:t>ofrezca</a:t>
            </a:r>
            <a:r>
              <a:rPr lang="en-US" dirty="0"/>
              <a:t> </a:t>
            </a:r>
            <a:r>
              <a:rPr lang="en-US" dirty="0" err="1"/>
              <a:t>el</a:t>
            </a:r>
            <a:r>
              <a:rPr lang="en-US" dirty="0"/>
              <a:t> challenge (p. </a:t>
            </a:r>
            <a:r>
              <a:rPr lang="en-US" dirty="0" err="1"/>
              <a:t>ej</a:t>
            </a:r>
            <a:r>
              <a:rPr lang="en-US" dirty="0"/>
              <a:t>. </a:t>
            </a:r>
            <a:r>
              <a:rPr lang="en-US" dirty="0" err="1"/>
              <a:t>OpenIdConnect</a:t>
            </a:r>
            <a:r>
              <a:rPr lang="en-US" dirty="0"/>
              <a:t>)</a:t>
            </a:r>
          </a:p>
          <a:p>
            <a:pPr lvl="1"/>
            <a:endParaRPr lang="en-US" dirty="0"/>
          </a:p>
          <a:p>
            <a:pPr marL="0" indent="0">
              <a:buNone/>
            </a:pPr>
            <a:endParaRPr lang="en-US" dirty="0"/>
          </a:p>
          <a:p>
            <a:endParaRPr lang="en-US" dirty="0" err="1"/>
          </a:p>
        </p:txBody>
      </p:sp>
    </p:spTree>
    <p:extLst>
      <p:ext uri="{BB962C8B-B14F-4D97-AF65-F5344CB8AC3E}">
        <p14:creationId xmlns:p14="http://schemas.microsoft.com/office/powerpoint/2010/main" val="81981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CDD0F8-0683-4700-A186-675086405689}"/>
              </a:ext>
            </a:extLst>
          </p:cNvPr>
          <p:cNvSpPr>
            <a:spLocks noGrp="1"/>
          </p:cNvSpPr>
          <p:nvPr>
            <p:ph type="body" sz="quarter" idx="12"/>
          </p:nvPr>
        </p:nvSpPr>
        <p:spPr/>
        <p:txBody>
          <a:bodyPr/>
          <a:lstStyle/>
          <a:p>
            <a:r>
              <a:rPr lang="en-US" dirty="0"/>
              <a:t>Identity Server</a:t>
            </a:r>
          </a:p>
        </p:txBody>
      </p:sp>
      <p:pic>
        <p:nvPicPr>
          <p:cNvPr id="2050" name="Picture 2" descr="GitHub - IdentityServer/IdentityServer4: OpenID Connect and OAuth 2.0  Framework for ASP.NET Core">
            <a:extLst>
              <a:ext uri="{FF2B5EF4-FFF2-40B4-BE49-F238E27FC236}">
                <a16:creationId xmlns:a16="http://schemas.microsoft.com/office/drawing/2014/main" id="{81FE5CEC-8621-4B52-9EA8-4FE6C93CD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561975"/>
            <a:ext cx="5695950" cy="573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a:t>¿</a:t>
            </a:r>
            <a:r>
              <a:rPr lang="en-US" sz="4400" dirty="0" err="1"/>
              <a:t>Qué</a:t>
            </a:r>
            <a:r>
              <a:rPr lang="en-US" sz="4400" dirty="0"/>
              <a:t> es?</a:t>
            </a:r>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3648075"/>
          </a:xfrm>
        </p:spPr>
        <p:txBody>
          <a:bodyPr/>
          <a:lstStyle/>
          <a:p>
            <a:r>
              <a:rPr lang="en-US" dirty="0" err="1"/>
              <a:t>Librería</a:t>
            </a:r>
            <a:r>
              <a:rPr lang="en-US" dirty="0"/>
              <a:t> </a:t>
            </a:r>
            <a:r>
              <a:rPr lang="en-US" dirty="0" err="1"/>
              <a:t>netcore</a:t>
            </a:r>
            <a:r>
              <a:rPr lang="en-US" dirty="0"/>
              <a:t> que </a:t>
            </a:r>
            <a:r>
              <a:rPr lang="en-US" dirty="0" err="1"/>
              <a:t>permite</a:t>
            </a:r>
            <a:r>
              <a:rPr lang="en-US" dirty="0"/>
              <a:t> </a:t>
            </a:r>
            <a:r>
              <a:rPr lang="en-US" dirty="0" err="1"/>
              <a:t>implementar</a:t>
            </a:r>
            <a:r>
              <a:rPr lang="en-US" dirty="0"/>
              <a:t> de forma </a:t>
            </a:r>
            <a:r>
              <a:rPr lang="en-US" dirty="0" err="1"/>
              <a:t>rápida</a:t>
            </a:r>
            <a:r>
              <a:rPr lang="en-US" dirty="0"/>
              <a:t> un </a:t>
            </a:r>
            <a:r>
              <a:rPr lang="en-US" b="1" dirty="0" err="1"/>
              <a:t>servidor</a:t>
            </a:r>
            <a:r>
              <a:rPr lang="en-US" b="1" dirty="0"/>
              <a:t> OIDC</a:t>
            </a:r>
            <a:endParaRPr lang="en-US" dirty="0"/>
          </a:p>
          <a:p>
            <a:endParaRPr lang="en-US" dirty="0"/>
          </a:p>
          <a:p>
            <a:r>
              <a:rPr lang="en-US" dirty="0" err="1"/>
              <a:t>Muy</a:t>
            </a:r>
            <a:r>
              <a:rPr lang="en-US" dirty="0"/>
              <a:t> extensible, </a:t>
            </a:r>
            <a:r>
              <a:rPr lang="en-US" dirty="0" err="1"/>
              <a:t>ofrece</a:t>
            </a:r>
            <a:r>
              <a:rPr lang="en-US" dirty="0"/>
              <a:t> </a:t>
            </a:r>
            <a:r>
              <a:rPr lang="en-US" dirty="0" err="1"/>
              <a:t>soporte</a:t>
            </a:r>
            <a:r>
              <a:rPr lang="en-US" dirty="0"/>
              <a:t> para </a:t>
            </a:r>
            <a:r>
              <a:rPr lang="en-US" dirty="0" err="1"/>
              <a:t>casi</a:t>
            </a:r>
            <a:r>
              <a:rPr lang="en-US" dirty="0"/>
              <a:t> </a:t>
            </a:r>
            <a:r>
              <a:rPr lang="en-US" dirty="0" err="1"/>
              <a:t>cualquier</a:t>
            </a:r>
            <a:r>
              <a:rPr lang="en-US" dirty="0"/>
              <a:t> </a:t>
            </a:r>
            <a:r>
              <a:rPr lang="en-US" dirty="0" err="1"/>
              <a:t>situación</a:t>
            </a:r>
            <a:endParaRPr lang="en-US" dirty="0"/>
          </a:p>
          <a:p>
            <a:endParaRPr lang="en-US" dirty="0"/>
          </a:p>
          <a:p>
            <a:r>
              <a:rPr lang="en-US" dirty="0"/>
              <a:t>A </a:t>
            </a:r>
            <a:r>
              <a:rPr lang="en-US" dirty="0" err="1"/>
              <a:t>partir</a:t>
            </a:r>
            <a:r>
              <a:rPr lang="en-US" dirty="0"/>
              <a:t> de la version 5 </a:t>
            </a:r>
            <a:r>
              <a:rPr lang="en-US" dirty="0" err="1"/>
              <a:t>tiene</a:t>
            </a:r>
            <a:r>
              <a:rPr lang="en-US" dirty="0"/>
              <a:t> </a:t>
            </a:r>
            <a:r>
              <a:rPr lang="en-US" dirty="0" err="1"/>
              <a:t>licencia</a:t>
            </a:r>
            <a:endParaRPr lang="en-US" dirty="0"/>
          </a:p>
          <a:p>
            <a:pPr lvl="1"/>
            <a:r>
              <a:rPr lang="en-US" dirty="0">
                <a:hlinkClick r:id="rId3"/>
              </a:rPr>
              <a:t>https://duendesoftware.com/products/identityserver#pricing</a:t>
            </a:r>
            <a:endParaRPr lang="en-US" dirty="0"/>
          </a:p>
          <a:p>
            <a:pPr lvl="1"/>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24371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IdentityResource</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2352675"/>
          </a:xfrm>
        </p:spPr>
        <p:txBody>
          <a:bodyPr/>
          <a:lstStyle/>
          <a:p>
            <a:r>
              <a:rPr lang="en-US" dirty="0"/>
              <a:t>Define </a:t>
            </a:r>
            <a:r>
              <a:rPr lang="en-US" b="1" dirty="0"/>
              <a:t>un </a:t>
            </a:r>
            <a:r>
              <a:rPr lang="en-US" b="1" dirty="0" err="1"/>
              <a:t>grupo</a:t>
            </a:r>
            <a:r>
              <a:rPr lang="en-US" b="1" dirty="0"/>
              <a:t> de </a:t>
            </a:r>
            <a:r>
              <a:rPr lang="en-US" b="1" i="1" dirty="0"/>
              <a:t>claims</a:t>
            </a:r>
            <a:r>
              <a:rPr lang="en-US" b="1" dirty="0"/>
              <a:t> que se </a:t>
            </a:r>
            <a:r>
              <a:rPr lang="en-US" b="1" dirty="0" err="1"/>
              <a:t>obtienen</a:t>
            </a:r>
            <a:r>
              <a:rPr lang="en-US" b="1" dirty="0"/>
              <a:t> al </a:t>
            </a:r>
            <a:r>
              <a:rPr lang="en-US" b="1" dirty="0" err="1"/>
              <a:t>pedir</a:t>
            </a:r>
            <a:r>
              <a:rPr lang="en-US" b="1" dirty="0"/>
              <a:t> un </a:t>
            </a:r>
            <a:r>
              <a:rPr lang="en-US" b="1" i="1" dirty="0"/>
              <a:t>scope</a:t>
            </a:r>
            <a:endParaRPr lang="en-US" dirty="0"/>
          </a:p>
          <a:p>
            <a:endParaRPr lang="en-US" dirty="0"/>
          </a:p>
          <a:p>
            <a:endParaRPr lang="en-US" dirty="0"/>
          </a:p>
          <a:p>
            <a:pPr marL="0" indent="0">
              <a:buNone/>
            </a:pPr>
            <a:endParaRPr lang="en-US" dirty="0"/>
          </a:p>
        </p:txBody>
      </p:sp>
      <p:pic>
        <p:nvPicPr>
          <p:cNvPr id="9" name="Picture 8">
            <a:extLst>
              <a:ext uri="{FF2B5EF4-FFF2-40B4-BE49-F238E27FC236}">
                <a16:creationId xmlns:a16="http://schemas.microsoft.com/office/drawing/2014/main" id="{21B31E48-47CB-48FE-91AA-6A532A98BDA0}"/>
              </a:ext>
            </a:extLst>
          </p:cNvPr>
          <p:cNvPicPr>
            <a:picLocks noChangeAspect="1"/>
          </p:cNvPicPr>
          <p:nvPr/>
        </p:nvPicPr>
        <p:blipFill>
          <a:blip r:embed="rId3"/>
          <a:stretch>
            <a:fillRect/>
          </a:stretch>
        </p:blipFill>
        <p:spPr>
          <a:xfrm>
            <a:off x="2168524" y="3686227"/>
            <a:ext cx="6969747" cy="1285823"/>
          </a:xfrm>
          <a:prstGeom prst="rect">
            <a:avLst/>
          </a:prstGeom>
        </p:spPr>
      </p:pic>
      <p:sp>
        <p:nvSpPr>
          <p:cNvPr id="12" name="Text Placeholder 3">
            <a:extLst>
              <a:ext uri="{FF2B5EF4-FFF2-40B4-BE49-F238E27FC236}">
                <a16:creationId xmlns:a16="http://schemas.microsoft.com/office/drawing/2014/main" id="{7A9F9F2C-E97D-4380-A226-16FC650B04F0}"/>
              </a:ext>
            </a:extLst>
          </p:cNvPr>
          <p:cNvSpPr txBox="1">
            <a:spLocks/>
          </p:cNvSpPr>
          <p:nvPr/>
        </p:nvSpPr>
        <p:spPr>
          <a:xfrm>
            <a:off x="911224" y="5433440"/>
            <a:ext cx="10833101" cy="809625"/>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Cuando</a:t>
            </a:r>
            <a:r>
              <a:rPr lang="en-US" dirty="0"/>
              <a:t> </a:t>
            </a:r>
            <a:r>
              <a:rPr lang="en-US" dirty="0" err="1"/>
              <a:t>el</a:t>
            </a:r>
            <a:r>
              <a:rPr lang="en-US" dirty="0"/>
              <a:t> </a:t>
            </a:r>
            <a:r>
              <a:rPr lang="en-US" dirty="0" err="1"/>
              <a:t>cliente</a:t>
            </a:r>
            <a:r>
              <a:rPr lang="en-US" dirty="0"/>
              <a:t> </a:t>
            </a:r>
            <a:r>
              <a:rPr lang="en-US" dirty="0" err="1"/>
              <a:t>pida</a:t>
            </a:r>
            <a:r>
              <a:rPr lang="en-US" dirty="0"/>
              <a:t> </a:t>
            </a:r>
            <a:r>
              <a:rPr lang="en-US" dirty="0" err="1"/>
              <a:t>el</a:t>
            </a:r>
            <a:r>
              <a:rPr lang="en-US" dirty="0"/>
              <a:t> scope </a:t>
            </a:r>
            <a:r>
              <a:rPr lang="en-US" i="1" dirty="0"/>
              <a:t>profile</a:t>
            </a:r>
            <a:r>
              <a:rPr lang="en-US" dirty="0"/>
              <a:t>, </a:t>
            </a:r>
            <a:r>
              <a:rPr lang="en-US" dirty="0" err="1"/>
              <a:t>obtendrá</a:t>
            </a:r>
            <a:r>
              <a:rPr lang="en-US" dirty="0"/>
              <a:t> </a:t>
            </a:r>
            <a:r>
              <a:rPr lang="en-US" dirty="0" err="1"/>
              <a:t>los</a:t>
            </a:r>
            <a:r>
              <a:rPr lang="en-US" dirty="0"/>
              <a:t> </a:t>
            </a:r>
            <a:r>
              <a:rPr lang="en-US" i="1" dirty="0"/>
              <a:t>claims</a:t>
            </a:r>
            <a:r>
              <a:rPr lang="en-US" dirty="0"/>
              <a:t> </a:t>
            </a:r>
            <a:r>
              <a:rPr lang="en-US" dirty="0" err="1"/>
              <a:t>indicados</a:t>
            </a:r>
            <a:endParaRPr lang="en-US" dirty="0"/>
          </a:p>
        </p:txBody>
      </p:sp>
    </p:spTree>
    <p:extLst>
      <p:ext uri="{BB962C8B-B14F-4D97-AF65-F5344CB8AC3E}">
        <p14:creationId xmlns:p14="http://schemas.microsoft.com/office/powerpoint/2010/main" val="369726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a:t>Default </a:t>
            </a:r>
            <a:r>
              <a:rPr lang="en-US" sz="4400" dirty="0" err="1"/>
              <a:t>IdentityResources</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4038600"/>
          </a:xfrm>
        </p:spPr>
        <p:txBody>
          <a:bodyPr/>
          <a:lstStyle/>
          <a:p>
            <a:pPr marL="0" indent="0">
              <a:buNone/>
            </a:pPr>
            <a:r>
              <a:rPr lang="en-US" sz="2000" b="1" dirty="0"/>
              <a:t>profile</a:t>
            </a:r>
          </a:p>
          <a:p>
            <a:pPr marL="457200" lvl="1" indent="0">
              <a:buNone/>
            </a:pPr>
            <a:r>
              <a:rPr lang="en-US" sz="1800" dirty="0"/>
              <a:t>This scope value requests access to the End-User's default profile Claims, which are: name, </a:t>
            </a:r>
            <a:r>
              <a:rPr lang="en-US" sz="1800" dirty="0" err="1"/>
              <a:t>family_name</a:t>
            </a:r>
            <a:r>
              <a:rPr lang="en-US" sz="1800" dirty="0"/>
              <a:t>, </a:t>
            </a:r>
            <a:r>
              <a:rPr lang="en-US" sz="1800" dirty="0" err="1"/>
              <a:t>given_name</a:t>
            </a:r>
            <a:r>
              <a:rPr lang="en-US" sz="1800" dirty="0"/>
              <a:t>, </a:t>
            </a:r>
            <a:r>
              <a:rPr lang="en-US" sz="1800" dirty="0" err="1"/>
              <a:t>middle_name</a:t>
            </a:r>
            <a:r>
              <a:rPr lang="en-US" sz="1800" dirty="0"/>
              <a:t>, nickname, </a:t>
            </a:r>
            <a:r>
              <a:rPr lang="en-US" sz="1800" dirty="0" err="1"/>
              <a:t>preferred_username</a:t>
            </a:r>
            <a:r>
              <a:rPr lang="en-US" sz="1800" dirty="0"/>
              <a:t>, profile, picture, website, gender, birthdate, </a:t>
            </a:r>
            <a:r>
              <a:rPr lang="en-US" sz="1800" dirty="0" err="1"/>
              <a:t>zoneinfo</a:t>
            </a:r>
            <a:r>
              <a:rPr lang="en-US" sz="1800" dirty="0"/>
              <a:t>, locale, and </a:t>
            </a:r>
            <a:r>
              <a:rPr lang="en-US" sz="1800" dirty="0" err="1"/>
              <a:t>updated_at</a:t>
            </a:r>
            <a:r>
              <a:rPr lang="en-US" sz="1800" dirty="0"/>
              <a:t>.</a:t>
            </a:r>
          </a:p>
          <a:p>
            <a:pPr marL="0" indent="0">
              <a:buNone/>
            </a:pPr>
            <a:r>
              <a:rPr lang="en-US" sz="2000" b="1" dirty="0"/>
              <a:t>email</a:t>
            </a:r>
          </a:p>
          <a:p>
            <a:pPr marL="457200" lvl="1" indent="0">
              <a:buNone/>
            </a:pPr>
            <a:r>
              <a:rPr lang="en-US" sz="1800" dirty="0"/>
              <a:t>This scope value requests access to the email and </a:t>
            </a:r>
            <a:r>
              <a:rPr lang="en-US" sz="1800" dirty="0" err="1"/>
              <a:t>email_verified</a:t>
            </a:r>
            <a:r>
              <a:rPr lang="en-US" sz="1800" dirty="0"/>
              <a:t> Claims.</a:t>
            </a:r>
          </a:p>
          <a:p>
            <a:pPr marL="0" indent="0">
              <a:buNone/>
            </a:pPr>
            <a:r>
              <a:rPr lang="en-US" sz="2000" b="1" dirty="0"/>
              <a:t>address</a:t>
            </a:r>
          </a:p>
          <a:p>
            <a:pPr marL="457200" lvl="1" indent="0">
              <a:buNone/>
            </a:pPr>
            <a:r>
              <a:rPr lang="en-US" sz="1800" dirty="0"/>
              <a:t>This scope value requests access to the address Claim.</a:t>
            </a:r>
          </a:p>
          <a:p>
            <a:pPr marL="0" indent="0">
              <a:buNone/>
            </a:pPr>
            <a:r>
              <a:rPr lang="en-US" sz="2000" b="1" dirty="0"/>
              <a:t>phone</a:t>
            </a:r>
          </a:p>
          <a:p>
            <a:pPr marL="457200" lvl="1" indent="0">
              <a:buNone/>
            </a:pPr>
            <a:r>
              <a:rPr lang="en-US" sz="1800" dirty="0"/>
              <a:t>This scope value requests access to the </a:t>
            </a:r>
            <a:r>
              <a:rPr lang="en-US" sz="1800" dirty="0" err="1"/>
              <a:t>phone_number</a:t>
            </a:r>
            <a:r>
              <a:rPr lang="en-US" sz="1800" dirty="0"/>
              <a:t> and </a:t>
            </a:r>
            <a:r>
              <a:rPr lang="en-US" sz="1800" dirty="0" err="1"/>
              <a:t>phone_number_verified</a:t>
            </a:r>
            <a:r>
              <a:rPr lang="en-US" sz="1800" dirty="0"/>
              <a:t> Claims.</a:t>
            </a:r>
          </a:p>
        </p:txBody>
      </p:sp>
    </p:spTree>
    <p:extLst>
      <p:ext uri="{BB962C8B-B14F-4D97-AF65-F5344CB8AC3E}">
        <p14:creationId xmlns:p14="http://schemas.microsoft.com/office/powerpoint/2010/main" val="283411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ApiScope</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2352675"/>
          </a:xfrm>
        </p:spPr>
        <p:txBody>
          <a:bodyPr/>
          <a:lstStyle/>
          <a:p>
            <a:r>
              <a:rPr lang="en-US" dirty="0"/>
              <a:t>Define </a:t>
            </a:r>
            <a:r>
              <a:rPr lang="en-US" b="1" dirty="0"/>
              <a:t>un scope de OAuth2</a:t>
            </a:r>
            <a:r>
              <a:rPr lang="en-US" dirty="0"/>
              <a:t>, es </a:t>
            </a:r>
            <a:r>
              <a:rPr lang="en-US" dirty="0" err="1"/>
              <a:t>decir</a:t>
            </a:r>
            <a:r>
              <a:rPr lang="en-US" dirty="0"/>
              <a:t> un </a:t>
            </a:r>
            <a:r>
              <a:rPr lang="en-US" dirty="0" err="1"/>
              <a:t>permiso</a:t>
            </a:r>
            <a:r>
              <a:rPr lang="en-US" dirty="0"/>
              <a:t> X que </a:t>
            </a:r>
            <a:r>
              <a:rPr lang="en-US" dirty="0" err="1"/>
              <a:t>pide</a:t>
            </a:r>
            <a:r>
              <a:rPr lang="en-US" dirty="0"/>
              <a:t> </a:t>
            </a:r>
            <a:r>
              <a:rPr lang="en-US" dirty="0" err="1"/>
              <a:t>el</a:t>
            </a:r>
            <a:r>
              <a:rPr lang="en-US" dirty="0"/>
              <a:t> </a:t>
            </a:r>
            <a:r>
              <a:rPr lang="en-US" dirty="0" err="1"/>
              <a:t>cliente</a:t>
            </a:r>
            <a:endParaRPr lang="en-US" dirty="0"/>
          </a:p>
          <a:p>
            <a:endParaRPr lang="en-US" dirty="0"/>
          </a:p>
          <a:p>
            <a:endParaRPr lang="en-US" dirty="0"/>
          </a:p>
          <a:p>
            <a:pPr marL="0" indent="0">
              <a:buNone/>
            </a:pPr>
            <a:endParaRPr lang="en-US" dirty="0"/>
          </a:p>
        </p:txBody>
      </p:sp>
      <p:sp>
        <p:nvSpPr>
          <p:cNvPr id="12" name="Text Placeholder 3">
            <a:extLst>
              <a:ext uri="{FF2B5EF4-FFF2-40B4-BE49-F238E27FC236}">
                <a16:creationId xmlns:a16="http://schemas.microsoft.com/office/drawing/2014/main" id="{7A9F9F2C-E97D-4380-A226-16FC650B04F0}"/>
              </a:ext>
            </a:extLst>
          </p:cNvPr>
          <p:cNvSpPr txBox="1">
            <a:spLocks/>
          </p:cNvSpPr>
          <p:nvPr/>
        </p:nvSpPr>
        <p:spPr>
          <a:xfrm>
            <a:off x="911224" y="5433440"/>
            <a:ext cx="10833101" cy="809625"/>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Los scopes que </a:t>
            </a:r>
            <a:r>
              <a:rPr lang="en-US" dirty="0" err="1"/>
              <a:t>pida</a:t>
            </a:r>
            <a:r>
              <a:rPr lang="en-US" dirty="0"/>
              <a:t> </a:t>
            </a:r>
            <a:r>
              <a:rPr lang="en-US" dirty="0" err="1"/>
              <a:t>el</a:t>
            </a:r>
            <a:r>
              <a:rPr lang="en-US" dirty="0"/>
              <a:t> </a:t>
            </a:r>
            <a:r>
              <a:rPr lang="en-US" dirty="0" err="1"/>
              <a:t>cliente</a:t>
            </a:r>
            <a:r>
              <a:rPr lang="en-US" dirty="0"/>
              <a:t> </a:t>
            </a:r>
            <a:r>
              <a:rPr lang="en-US" dirty="0" err="1"/>
              <a:t>serán</a:t>
            </a:r>
            <a:r>
              <a:rPr lang="en-US" dirty="0"/>
              <a:t> </a:t>
            </a:r>
            <a:r>
              <a:rPr lang="en-US" dirty="0" err="1"/>
              <a:t>devueltos</a:t>
            </a:r>
            <a:r>
              <a:rPr lang="en-US" dirty="0"/>
              <a:t> </a:t>
            </a:r>
            <a:r>
              <a:rPr lang="en-US" dirty="0" err="1"/>
              <a:t>en</a:t>
            </a:r>
            <a:r>
              <a:rPr lang="en-US" dirty="0"/>
              <a:t> </a:t>
            </a:r>
            <a:r>
              <a:rPr lang="en-US" dirty="0" err="1"/>
              <a:t>el</a:t>
            </a:r>
            <a:r>
              <a:rPr lang="en-US" dirty="0"/>
              <a:t> </a:t>
            </a:r>
            <a:r>
              <a:rPr lang="en-US" dirty="0" err="1"/>
              <a:t>access_token</a:t>
            </a:r>
            <a:r>
              <a:rPr lang="en-US" dirty="0"/>
              <a:t> </a:t>
            </a:r>
            <a:r>
              <a:rPr lang="en-US" dirty="0" err="1"/>
              <a:t>en</a:t>
            </a:r>
            <a:r>
              <a:rPr lang="en-US" dirty="0"/>
              <a:t> </a:t>
            </a:r>
            <a:r>
              <a:rPr lang="en-US" dirty="0" err="1"/>
              <a:t>el</a:t>
            </a:r>
            <a:r>
              <a:rPr lang="en-US" dirty="0"/>
              <a:t> </a:t>
            </a:r>
            <a:r>
              <a:rPr lang="en-US" i="1" dirty="0"/>
              <a:t>claim</a:t>
            </a:r>
            <a:r>
              <a:rPr lang="en-US" dirty="0"/>
              <a:t> scope</a:t>
            </a:r>
          </a:p>
        </p:txBody>
      </p:sp>
      <p:pic>
        <p:nvPicPr>
          <p:cNvPr id="5" name="Picture 4">
            <a:extLst>
              <a:ext uri="{FF2B5EF4-FFF2-40B4-BE49-F238E27FC236}">
                <a16:creationId xmlns:a16="http://schemas.microsoft.com/office/drawing/2014/main" id="{4DE84997-8E37-4497-865F-A5D69FD3A18A}"/>
              </a:ext>
            </a:extLst>
          </p:cNvPr>
          <p:cNvPicPr>
            <a:picLocks noChangeAspect="1"/>
          </p:cNvPicPr>
          <p:nvPr/>
        </p:nvPicPr>
        <p:blipFill>
          <a:blip r:embed="rId3"/>
          <a:stretch>
            <a:fillRect/>
          </a:stretch>
        </p:blipFill>
        <p:spPr>
          <a:xfrm>
            <a:off x="1429080" y="3774015"/>
            <a:ext cx="9154011" cy="1152484"/>
          </a:xfrm>
          <a:prstGeom prst="rect">
            <a:avLst/>
          </a:prstGeom>
        </p:spPr>
      </p:pic>
    </p:spTree>
    <p:extLst>
      <p:ext uri="{BB962C8B-B14F-4D97-AF65-F5344CB8AC3E}">
        <p14:creationId xmlns:p14="http://schemas.microsoft.com/office/powerpoint/2010/main" val="120542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63CE4-5F8D-4C5C-B31D-82B51086356D}"/>
              </a:ext>
            </a:extLst>
          </p:cNvPr>
          <p:cNvSpPr>
            <a:spLocks noGrp="1"/>
          </p:cNvSpPr>
          <p:nvPr>
            <p:ph type="body" sz="quarter" idx="12"/>
          </p:nvPr>
        </p:nvSpPr>
        <p:spPr>
          <a:xfrm>
            <a:off x="911225" y="1506375"/>
            <a:ext cx="10837238" cy="651610"/>
          </a:xfrm>
        </p:spPr>
        <p:txBody>
          <a:bodyPr/>
          <a:lstStyle/>
          <a:p>
            <a:r>
              <a:rPr lang="en-US" dirty="0"/>
              <a:t>Tokens</a:t>
            </a:r>
          </a:p>
        </p:txBody>
      </p:sp>
      <p:sp>
        <p:nvSpPr>
          <p:cNvPr id="4" name="Text Placeholder 3">
            <a:extLst>
              <a:ext uri="{FF2B5EF4-FFF2-40B4-BE49-F238E27FC236}">
                <a16:creationId xmlns:a16="http://schemas.microsoft.com/office/drawing/2014/main" id="{2D9146B3-6A15-474B-9E47-A5202914E9F1}"/>
              </a:ext>
            </a:extLst>
          </p:cNvPr>
          <p:cNvSpPr>
            <a:spLocks noGrp="1"/>
          </p:cNvSpPr>
          <p:nvPr>
            <p:ph type="body" sz="quarter" idx="14"/>
          </p:nvPr>
        </p:nvSpPr>
        <p:spPr>
          <a:xfrm>
            <a:off x="920749" y="2345909"/>
            <a:ext cx="10837238" cy="3999329"/>
          </a:xfrm>
        </p:spPr>
        <p:txBody>
          <a:bodyPr/>
          <a:lstStyle/>
          <a:p>
            <a:r>
              <a:rPr lang="en-US" dirty="0"/>
              <a:t>Access token: </a:t>
            </a:r>
            <a:r>
              <a:rPr lang="en-US" dirty="0" err="1"/>
              <a:t>Permite</a:t>
            </a:r>
            <a:r>
              <a:rPr lang="en-US" dirty="0"/>
              <a:t> </a:t>
            </a:r>
            <a:r>
              <a:rPr lang="en-US" b="1" dirty="0"/>
              <a:t>acceder a un </a:t>
            </a:r>
            <a:r>
              <a:rPr lang="en-US" b="1" dirty="0" err="1"/>
              <a:t>recurso</a:t>
            </a:r>
            <a:r>
              <a:rPr lang="en-US" dirty="0"/>
              <a:t> </a:t>
            </a:r>
            <a:r>
              <a:rPr lang="en-US" dirty="0" err="1"/>
              <a:t>en</a:t>
            </a:r>
            <a:r>
              <a:rPr lang="en-US" dirty="0"/>
              <a:t> </a:t>
            </a:r>
            <a:r>
              <a:rPr lang="en-US" dirty="0" err="1"/>
              <a:t>nombre</a:t>
            </a:r>
            <a:r>
              <a:rPr lang="en-US" dirty="0"/>
              <a:t> de un </a:t>
            </a:r>
            <a:r>
              <a:rPr lang="en-US" dirty="0" err="1"/>
              <a:t>usuario</a:t>
            </a:r>
            <a:r>
              <a:rPr lang="en-US" dirty="0"/>
              <a:t>. </a:t>
            </a:r>
          </a:p>
          <a:p>
            <a:r>
              <a:rPr lang="en-US" dirty="0"/>
              <a:t>Id Token: </a:t>
            </a:r>
            <a:r>
              <a:rPr lang="en-US" dirty="0" err="1"/>
              <a:t>Identifica</a:t>
            </a:r>
            <a:r>
              <a:rPr lang="en-US" dirty="0"/>
              <a:t> a un </a:t>
            </a:r>
            <a:r>
              <a:rPr lang="en-US" dirty="0" err="1"/>
              <a:t>usuario</a:t>
            </a:r>
            <a:r>
              <a:rPr lang="en-US" dirty="0"/>
              <a:t> y </a:t>
            </a:r>
            <a:r>
              <a:rPr lang="en-US" dirty="0" err="1"/>
              <a:t>información</a:t>
            </a:r>
            <a:r>
              <a:rPr lang="en-US" dirty="0"/>
              <a:t> </a:t>
            </a:r>
            <a:r>
              <a:rPr lang="en-US" dirty="0" err="1"/>
              <a:t>relacionada</a:t>
            </a:r>
            <a:r>
              <a:rPr lang="en-US" dirty="0"/>
              <a:t> con </a:t>
            </a:r>
            <a:r>
              <a:rPr lang="en-US" dirty="0" err="1"/>
              <a:t>él</a:t>
            </a:r>
            <a:endParaRPr lang="en-US" dirty="0"/>
          </a:p>
          <a:p>
            <a:pPr lvl="1"/>
            <a:r>
              <a:rPr lang="en-US" dirty="0"/>
              <a:t>El Id Token </a:t>
            </a:r>
            <a:r>
              <a:rPr lang="en-US" b="1" dirty="0" err="1"/>
              <a:t>certifica</a:t>
            </a:r>
            <a:r>
              <a:rPr lang="en-US" b="1" dirty="0"/>
              <a:t> que un </a:t>
            </a:r>
            <a:r>
              <a:rPr lang="en-US" b="1" dirty="0" err="1"/>
              <a:t>usuario</a:t>
            </a:r>
            <a:r>
              <a:rPr lang="en-US" b="1" dirty="0"/>
              <a:t> se ha </a:t>
            </a:r>
            <a:r>
              <a:rPr lang="en-US" b="1" dirty="0" err="1"/>
              <a:t>autenticado</a:t>
            </a:r>
            <a:r>
              <a:rPr lang="en-US" b="1" dirty="0"/>
              <a:t> y </a:t>
            </a:r>
            <a:r>
              <a:rPr lang="en-US" b="1" dirty="0" err="1"/>
              <a:t>quien</a:t>
            </a:r>
            <a:r>
              <a:rPr lang="en-US" b="1" dirty="0"/>
              <a:t> es</a:t>
            </a:r>
            <a:endParaRPr lang="en-US" dirty="0"/>
          </a:p>
          <a:p>
            <a:r>
              <a:rPr lang="en-US" dirty="0"/>
              <a:t>Refresh token: </a:t>
            </a:r>
            <a:r>
              <a:rPr lang="en-US" dirty="0" err="1"/>
              <a:t>Permite</a:t>
            </a:r>
            <a:r>
              <a:rPr lang="en-US" dirty="0"/>
              <a:t> </a:t>
            </a:r>
            <a:r>
              <a:rPr lang="en-US" dirty="0" err="1"/>
              <a:t>obtener</a:t>
            </a:r>
            <a:r>
              <a:rPr lang="en-US" dirty="0"/>
              <a:t> tokens de </a:t>
            </a:r>
            <a:r>
              <a:rPr lang="en-US" dirty="0" err="1"/>
              <a:t>acceso</a:t>
            </a:r>
            <a:r>
              <a:rPr lang="en-US" dirty="0"/>
              <a:t> y de Id </a:t>
            </a:r>
            <a:r>
              <a:rPr lang="en-US" dirty="0" err="1"/>
              <a:t>nuevos</a:t>
            </a:r>
            <a:endParaRPr lang="en-US" dirty="0"/>
          </a:p>
        </p:txBody>
      </p:sp>
    </p:spTree>
    <p:extLst>
      <p:ext uri="{BB962C8B-B14F-4D97-AF65-F5344CB8AC3E}">
        <p14:creationId xmlns:p14="http://schemas.microsoft.com/office/powerpoint/2010/main" val="408965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ApiResource</a:t>
            </a:r>
            <a:endParaRPr lang="en-US" sz="4400" dirty="0"/>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2352675"/>
          </a:xfrm>
        </p:spPr>
        <p:txBody>
          <a:bodyPr/>
          <a:lstStyle/>
          <a:p>
            <a:r>
              <a:rPr lang="en-US" dirty="0" err="1"/>
              <a:t>Relacionan</a:t>
            </a:r>
            <a:r>
              <a:rPr lang="en-US" dirty="0"/>
              <a:t> </a:t>
            </a:r>
            <a:r>
              <a:rPr lang="en-US" dirty="0" err="1"/>
              <a:t>qué</a:t>
            </a:r>
            <a:r>
              <a:rPr lang="en-US" dirty="0"/>
              <a:t> scopes </a:t>
            </a:r>
            <a:r>
              <a:rPr lang="en-US" dirty="0" err="1"/>
              <a:t>acepta</a:t>
            </a:r>
            <a:r>
              <a:rPr lang="en-US" dirty="0"/>
              <a:t> </a:t>
            </a:r>
            <a:r>
              <a:rPr lang="en-US" dirty="0" err="1"/>
              <a:t>cada</a:t>
            </a:r>
            <a:r>
              <a:rPr lang="en-US" dirty="0"/>
              <a:t> API.</a:t>
            </a:r>
          </a:p>
          <a:p>
            <a:r>
              <a:rPr lang="en-US" dirty="0" err="1"/>
              <a:t>Actúan</a:t>
            </a:r>
            <a:r>
              <a:rPr lang="en-US" dirty="0"/>
              <a:t> </a:t>
            </a:r>
            <a:r>
              <a:rPr lang="en-US" dirty="0" err="1"/>
              <a:t>como</a:t>
            </a:r>
            <a:r>
              <a:rPr lang="en-US" dirty="0"/>
              <a:t> un “namespace” para </a:t>
            </a:r>
            <a:r>
              <a:rPr lang="en-US" dirty="0" err="1"/>
              <a:t>los</a:t>
            </a:r>
            <a:r>
              <a:rPr lang="en-US" dirty="0"/>
              <a:t> scopes</a:t>
            </a:r>
          </a:p>
          <a:p>
            <a:endParaRPr lang="en-US" dirty="0"/>
          </a:p>
          <a:p>
            <a:pPr marL="0" indent="0">
              <a:buNone/>
            </a:pPr>
            <a:endParaRPr lang="en-US" dirty="0"/>
          </a:p>
        </p:txBody>
      </p:sp>
      <p:sp>
        <p:nvSpPr>
          <p:cNvPr id="12" name="Text Placeholder 3">
            <a:extLst>
              <a:ext uri="{FF2B5EF4-FFF2-40B4-BE49-F238E27FC236}">
                <a16:creationId xmlns:a16="http://schemas.microsoft.com/office/drawing/2014/main" id="{7A9F9F2C-E97D-4380-A226-16FC650B04F0}"/>
              </a:ext>
            </a:extLst>
          </p:cNvPr>
          <p:cNvSpPr txBox="1">
            <a:spLocks/>
          </p:cNvSpPr>
          <p:nvPr/>
        </p:nvSpPr>
        <p:spPr>
          <a:xfrm>
            <a:off x="911224" y="5433440"/>
            <a:ext cx="10833101" cy="809625"/>
          </a:xfrm>
          <a:prstGeom prst="rect">
            <a:avLst/>
          </a:prstGeom>
        </p:spPr>
        <p:txBody>
          <a:bodyPr lIns="0" tIns="0" rIns="0" bIns="0"/>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Dan </a:t>
            </a:r>
            <a:r>
              <a:rPr lang="en-US" dirty="0" err="1"/>
              <a:t>soporte</a:t>
            </a:r>
            <a:r>
              <a:rPr lang="en-US" dirty="0"/>
              <a:t> al claim </a:t>
            </a:r>
            <a:r>
              <a:rPr lang="en-US" i="1" dirty="0" err="1"/>
              <a:t>aud</a:t>
            </a:r>
            <a:r>
              <a:rPr lang="en-US" dirty="0"/>
              <a:t> de JWT: </a:t>
            </a:r>
            <a:r>
              <a:rPr lang="en-US" dirty="0" err="1"/>
              <a:t>su</a:t>
            </a:r>
            <a:r>
              <a:rPr lang="en-US" dirty="0"/>
              <a:t> valor es </a:t>
            </a:r>
            <a:r>
              <a:rPr lang="en-US" dirty="0" err="1"/>
              <a:t>el</a:t>
            </a:r>
            <a:r>
              <a:rPr lang="en-US" dirty="0"/>
              <a:t> del </a:t>
            </a:r>
            <a:r>
              <a:rPr lang="en-US" dirty="0" err="1"/>
              <a:t>ApiResource</a:t>
            </a:r>
            <a:r>
              <a:rPr lang="en-US" dirty="0"/>
              <a:t> </a:t>
            </a:r>
            <a:r>
              <a:rPr lang="en-US" dirty="0" err="1"/>
              <a:t>seleccionado</a:t>
            </a:r>
            <a:endParaRPr lang="en-US" dirty="0"/>
          </a:p>
        </p:txBody>
      </p:sp>
      <p:pic>
        <p:nvPicPr>
          <p:cNvPr id="6" name="Picture 5">
            <a:extLst>
              <a:ext uri="{FF2B5EF4-FFF2-40B4-BE49-F238E27FC236}">
                <a16:creationId xmlns:a16="http://schemas.microsoft.com/office/drawing/2014/main" id="{0504E753-1A8A-46EB-9212-1C40C520112F}"/>
              </a:ext>
            </a:extLst>
          </p:cNvPr>
          <p:cNvPicPr>
            <a:picLocks noChangeAspect="1"/>
          </p:cNvPicPr>
          <p:nvPr/>
        </p:nvPicPr>
        <p:blipFill>
          <a:blip r:embed="rId3"/>
          <a:stretch>
            <a:fillRect/>
          </a:stretch>
        </p:blipFill>
        <p:spPr>
          <a:xfrm>
            <a:off x="1814802" y="3788646"/>
            <a:ext cx="7437591" cy="1328686"/>
          </a:xfrm>
          <a:prstGeom prst="rect">
            <a:avLst/>
          </a:prstGeom>
        </p:spPr>
      </p:pic>
    </p:spTree>
    <p:extLst>
      <p:ext uri="{BB962C8B-B14F-4D97-AF65-F5344CB8AC3E}">
        <p14:creationId xmlns:p14="http://schemas.microsoft.com/office/powerpoint/2010/main" val="405366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a:t>Endpoints</a:t>
            </a:r>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3648075"/>
          </a:xfrm>
        </p:spPr>
        <p:txBody>
          <a:bodyPr/>
          <a:lstStyle/>
          <a:p>
            <a:r>
              <a:rPr lang="en-US" dirty="0"/>
              <a:t>Discovery endpoint (/.well-known/</a:t>
            </a:r>
            <a:r>
              <a:rPr lang="en-US" dirty="0" err="1"/>
              <a:t>openid</a:t>
            </a:r>
            <a:r>
              <a:rPr lang="en-US" dirty="0"/>
              <a:t>-configuration)</a:t>
            </a:r>
          </a:p>
          <a:p>
            <a:r>
              <a:rPr lang="en-US" dirty="0"/>
              <a:t>Authorize endpoint (/connect/authorize)</a:t>
            </a:r>
          </a:p>
          <a:p>
            <a:r>
              <a:rPr lang="en-US" dirty="0"/>
              <a:t>Token endpoint (/connect/token)</a:t>
            </a:r>
          </a:p>
          <a:p>
            <a:r>
              <a:rPr lang="en-US" dirty="0" err="1"/>
              <a:t>UserInfo</a:t>
            </a:r>
            <a:r>
              <a:rPr lang="en-US" dirty="0"/>
              <a:t> endpoint (/connect/</a:t>
            </a:r>
            <a:r>
              <a:rPr lang="en-US" dirty="0" err="1"/>
              <a:t>userinfo</a:t>
            </a:r>
            <a:r>
              <a:rPr lang="en-US" dirty="0"/>
              <a:t>)</a:t>
            </a:r>
          </a:p>
          <a:p>
            <a:r>
              <a:rPr lang="en-US" sz="2400" dirty="0"/>
              <a:t>Device Authorization Endpoint (/connect/</a:t>
            </a:r>
            <a:r>
              <a:rPr lang="en-US" sz="2400" dirty="0" err="1"/>
              <a:t>deviceauthorization</a:t>
            </a:r>
            <a:r>
              <a:rPr lang="en-US" sz="2400" dirty="0"/>
              <a:t>)</a:t>
            </a:r>
          </a:p>
          <a:p>
            <a:r>
              <a:rPr lang="en-US" dirty="0"/>
              <a:t>Introspection endpoint (/connect/introspection)</a:t>
            </a:r>
          </a:p>
          <a:p>
            <a:r>
              <a:rPr lang="en-US" dirty="0"/>
              <a:t>Revocation endpoint (/connect/revocation)</a:t>
            </a:r>
          </a:p>
          <a:p>
            <a:r>
              <a:rPr lang="en-US" dirty="0"/>
              <a:t>End Session endpoint (/connect/</a:t>
            </a:r>
            <a:r>
              <a:rPr lang="en-US" dirty="0" err="1"/>
              <a:t>endsession</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44344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a:t>Discovery</a:t>
            </a:r>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3648075"/>
          </a:xfrm>
        </p:spPr>
        <p:txBody>
          <a:bodyPr/>
          <a:lstStyle/>
          <a:p>
            <a:r>
              <a:rPr lang="en-US" dirty="0"/>
              <a:t>Este endpoint </a:t>
            </a:r>
            <a:r>
              <a:rPr lang="en-US" dirty="0" err="1"/>
              <a:t>ofrece</a:t>
            </a:r>
            <a:r>
              <a:rPr lang="en-US" dirty="0"/>
              <a:t> </a:t>
            </a:r>
            <a:r>
              <a:rPr lang="en-US" dirty="0" err="1"/>
              <a:t>información</a:t>
            </a:r>
            <a:r>
              <a:rPr lang="en-US" dirty="0"/>
              <a:t> </a:t>
            </a:r>
            <a:r>
              <a:rPr lang="en-US" dirty="0" err="1"/>
              <a:t>sobre</a:t>
            </a:r>
            <a:r>
              <a:rPr lang="en-US" dirty="0"/>
              <a:t> la </a:t>
            </a:r>
            <a:r>
              <a:rPr lang="en-US" dirty="0" err="1"/>
              <a:t>configuración</a:t>
            </a:r>
            <a:r>
              <a:rPr lang="en-US" dirty="0"/>
              <a:t> de </a:t>
            </a:r>
            <a:r>
              <a:rPr lang="en-US" dirty="0" err="1"/>
              <a:t>IdentityServer</a:t>
            </a:r>
            <a:endParaRPr lang="en-US" dirty="0"/>
          </a:p>
          <a:p>
            <a:endParaRPr lang="en-US" dirty="0"/>
          </a:p>
          <a:p>
            <a:r>
              <a:rPr lang="en-US" dirty="0"/>
              <a:t>Se </a:t>
            </a:r>
            <a:r>
              <a:rPr lang="en-US" dirty="0" err="1"/>
              <a:t>usa</a:t>
            </a:r>
            <a:r>
              <a:rPr lang="en-US" dirty="0"/>
              <a:t>, entre </a:t>
            </a:r>
            <a:r>
              <a:rPr lang="en-US" dirty="0" err="1"/>
              <a:t>otras</a:t>
            </a:r>
            <a:r>
              <a:rPr lang="en-US" dirty="0"/>
              <a:t> </a:t>
            </a:r>
            <a:r>
              <a:rPr lang="en-US" dirty="0" err="1"/>
              <a:t>cosas</a:t>
            </a:r>
            <a:r>
              <a:rPr lang="en-US" dirty="0"/>
              <a:t>, para </a:t>
            </a:r>
            <a:r>
              <a:rPr lang="en-US" dirty="0" err="1"/>
              <a:t>obtener</a:t>
            </a:r>
            <a:r>
              <a:rPr lang="en-US" dirty="0"/>
              <a:t> la clave </a:t>
            </a:r>
            <a:r>
              <a:rPr lang="en-US" dirty="0" err="1"/>
              <a:t>pública</a:t>
            </a:r>
            <a:r>
              <a:rPr lang="en-US" dirty="0"/>
              <a:t> para </a:t>
            </a:r>
            <a:r>
              <a:rPr lang="en-US" dirty="0" err="1"/>
              <a:t>poder</a:t>
            </a:r>
            <a:r>
              <a:rPr lang="en-US" dirty="0"/>
              <a:t> </a:t>
            </a:r>
            <a:r>
              <a:rPr lang="en-US" dirty="0" err="1"/>
              <a:t>verificar</a:t>
            </a:r>
            <a:r>
              <a:rPr lang="en-US" dirty="0"/>
              <a:t> la </a:t>
            </a:r>
            <a:r>
              <a:rPr lang="en-US" dirty="0" err="1"/>
              <a:t>firma</a:t>
            </a:r>
            <a:r>
              <a:rPr lang="en-US" dirty="0"/>
              <a:t> digital de </a:t>
            </a:r>
            <a:r>
              <a:rPr lang="en-US" dirty="0" err="1"/>
              <a:t>los</a:t>
            </a:r>
            <a:r>
              <a:rPr lang="en-US" dirty="0"/>
              <a:t> tokens</a:t>
            </a:r>
          </a:p>
          <a:p>
            <a:pPr lvl="1"/>
            <a:r>
              <a:rPr lang="en-US" dirty="0" err="1"/>
              <a:t>UseOpenIdConnect</a:t>
            </a:r>
            <a:r>
              <a:rPr lang="en-US" dirty="0"/>
              <a:t> y </a:t>
            </a:r>
            <a:r>
              <a:rPr lang="en-US" dirty="0" err="1"/>
              <a:t>UseJwtBearer</a:t>
            </a:r>
            <a:r>
              <a:rPr lang="en-US" dirty="0"/>
              <a:t> </a:t>
            </a:r>
            <a:r>
              <a:rPr lang="en-US" dirty="0" err="1"/>
              <a:t>usan</a:t>
            </a:r>
            <a:r>
              <a:rPr lang="en-US" dirty="0"/>
              <a:t> </a:t>
            </a:r>
            <a:r>
              <a:rPr lang="en-US" dirty="0" err="1"/>
              <a:t>este</a:t>
            </a:r>
            <a:r>
              <a:rPr lang="en-US" dirty="0"/>
              <a:t> endpoint</a:t>
            </a:r>
          </a:p>
        </p:txBody>
      </p:sp>
    </p:spTree>
    <p:extLst>
      <p:ext uri="{BB962C8B-B14F-4D97-AF65-F5344CB8AC3E}">
        <p14:creationId xmlns:p14="http://schemas.microsoft.com/office/powerpoint/2010/main" val="428022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err="1"/>
              <a:t>UserInfo</a:t>
            </a:r>
            <a:r>
              <a:rPr lang="en-US" sz="4400" dirty="0"/>
              <a:t> </a:t>
            </a:r>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3648075"/>
          </a:xfrm>
        </p:spPr>
        <p:txBody>
          <a:bodyPr/>
          <a:lstStyle/>
          <a:p>
            <a:r>
              <a:rPr lang="en-US" dirty="0"/>
              <a:t>Este endpoint (</a:t>
            </a:r>
            <a:r>
              <a:rPr lang="en-US" dirty="0" err="1"/>
              <a:t>definido</a:t>
            </a:r>
            <a:r>
              <a:rPr lang="en-US" dirty="0"/>
              <a:t> </a:t>
            </a:r>
            <a:r>
              <a:rPr lang="en-US" dirty="0" err="1"/>
              <a:t>en</a:t>
            </a:r>
            <a:r>
              <a:rPr lang="en-US" dirty="0"/>
              <a:t> OIDC) </a:t>
            </a:r>
            <a:r>
              <a:rPr lang="en-US" dirty="0" err="1"/>
              <a:t>permite</a:t>
            </a:r>
            <a:r>
              <a:rPr lang="en-US" dirty="0"/>
              <a:t> </a:t>
            </a:r>
            <a:r>
              <a:rPr lang="en-US" dirty="0" err="1"/>
              <a:t>obtener</a:t>
            </a:r>
            <a:r>
              <a:rPr lang="en-US" dirty="0"/>
              <a:t> </a:t>
            </a:r>
            <a:r>
              <a:rPr lang="en-US" dirty="0" err="1"/>
              <a:t>información</a:t>
            </a:r>
            <a:r>
              <a:rPr lang="en-US" dirty="0"/>
              <a:t> </a:t>
            </a:r>
            <a:r>
              <a:rPr lang="en-US" dirty="0" err="1"/>
              <a:t>sobre</a:t>
            </a:r>
            <a:r>
              <a:rPr lang="en-US" dirty="0"/>
              <a:t> </a:t>
            </a:r>
            <a:r>
              <a:rPr lang="en-US" dirty="0" err="1"/>
              <a:t>el</a:t>
            </a:r>
            <a:r>
              <a:rPr lang="en-US" dirty="0"/>
              <a:t> </a:t>
            </a:r>
            <a:r>
              <a:rPr lang="en-US" dirty="0" err="1"/>
              <a:t>usuario</a:t>
            </a:r>
            <a:endParaRPr lang="en-US" dirty="0"/>
          </a:p>
          <a:p>
            <a:endParaRPr lang="en-US" dirty="0"/>
          </a:p>
          <a:p>
            <a:r>
              <a:rPr lang="en-US" dirty="0"/>
              <a:t>El valor es un conjunto de claims. El claim </a:t>
            </a:r>
            <a:r>
              <a:rPr lang="en-US" i="1" dirty="0"/>
              <a:t>sub</a:t>
            </a:r>
            <a:r>
              <a:rPr lang="en-US" dirty="0"/>
              <a:t> es </a:t>
            </a:r>
            <a:r>
              <a:rPr lang="en-US" dirty="0" err="1"/>
              <a:t>obligatorio</a:t>
            </a:r>
            <a:endParaRPr lang="en-US" dirty="0"/>
          </a:p>
          <a:p>
            <a:endParaRPr lang="en-US" dirty="0"/>
          </a:p>
          <a:p>
            <a:r>
              <a:rPr lang="en-US" dirty="0" err="1"/>
              <a:t>En</a:t>
            </a:r>
            <a:r>
              <a:rPr lang="en-US" dirty="0"/>
              <a:t> </a:t>
            </a:r>
            <a:r>
              <a:rPr lang="en-US" dirty="0" err="1"/>
              <a:t>IdentityServer</a:t>
            </a:r>
            <a:r>
              <a:rPr lang="en-US" dirty="0"/>
              <a:t> se </a:t>
            </a:r>
            <a:r>
              <a:rPr lang="en-US" dirty="0" err="1"/>
              <a:t>gestiona</a:t>
            </a:r>
            <a:r>
              <a:rPr lang="en-US" dirty="0"/>
              <a:t> a </a:t>
            </a:r>
            <a:r>
              <a:rPr lang="en-US" dirty="0" err="1"/>
              <a:t>través</a:t>
            </a:r>
            <a:r>
              <a:rPr lang="en-US" dirty="0"/>
              <a:t> del </a:t>
            </a:r>
            <a:r>
              <a:rPr lang="en-US" dirty="0" err="1"/>
              <a:t>servicio</a:t>
            </a:r>
            <a:r>
              <a:rPr lang="en-US" dirty="0"/>
              <a:t> de </a:t>
            </a:r>
            <a:r>
              <a:rPr lang="en-US" dirty="0" err="1"/>
              <a:t>perfil</a:t>
            </a:r>
            <a:r>
              <a:rPr lang="en-US" dirty="0"/>
              <a:t> (</a:t>
            </a:r>
            <a:r>
              <a:rPr lang="en-US" dirty="0" err="1"/>
              <a:t>IProfileService</a:t>
            </a:r>
            <a:r>
              <a:rPr lang="en-US" dirty="0"/>
              <a:t>)</a:t>
            </a:r>
          </a:p>
        </p:txBody>
      </p:sp>
    </p:spTree>
    <p:extLst>
      <p:ext uri="{BB962C8B-B14F-4D97-AF65-F5344CB8AC3E}">
        <p14:creationId xmlns:p14="http://schemas.microsoft.com/office/powerpoint/2010/main" val="20902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D470F-2B1A-4A44-BA28-F5A19F1C5E00}"/>
              </a:ext>
            </a:extLst>
          </p:cNvPr>
          <p:cNvSpPr>
            <a:spLocks noGrp="1"/>
          </p:cNvSpPr>
          <p:nvPr>
            <p:ph type="body" sz="quarter" idx="12"/>
          </p:nvPr>
        </p:nvSpPr>
        <p:spPr>
          <a:xfrm>
            <a:off x="911224" y="1506375"/>
            <a:ext cx="10699751" cy="651610"/>
          </a:xfrm>
        </p:spPr>
        <p:txBody>
          <a:bodyPr/>
          <a:lstStyle/>
          <a:p>
            <a:r>
              <a:rPr lang="en-US" sz="4400" dirty="0"/>
              <a:t>End session </a:t>
            </a:r>
          </a:p>
        </p:txBody>
      </p:sp>
      <p:sp>
        <p:nvSpPr>
          <p:cNvPr id="4" name="Text Placeholder 3">
            <a:extLst>
              <a:ext uri="{FF2B5EF4-FFF2-40B4-BE49-F238E27FC236}">
                <a16:creationId xmlns:a16="http://schemas.microsoft.com/office/drawing/2014/main" id="{5302C97B-A9FC-451B-BE8E-873C457B290C}"/>
              </a:ext>
            </a:extLst>
          </p:cNvPr>
          <p:cNvSpPr>
            <a:spLocks noGrp="1"/>
          </p:cNvSpPr>
          <p:nvPr>
            <p:ph type="body" sz="quarter" idx="14"/>
          </p:nvPr>
        </p:nvSpPr>
        <p:spPr>
          <a:xfrm>
            <a:off x="911224" y="2619375"/>
            <a:ext cx="10833101" cy="3648075"/>
          </a:xfrm>
        </p:spPr>
        <p:txBody>
          <a:bodyPr/>
          <a:lstStyle/>
          <a:p>
            <a:r>
              <a:rPr lang="en-US" dirty="0"/>
              <a:t>Este endpoint se </a:t>
            </a:r>
            <a:r>
              <a:rPr lang="en-US" dirty="0" err="1"/>
              <a:t>utiliza</a:t>
            </a:r>
            <a:r>
              <a:rPr lang="en-US" dirty="0"/>
              <a:t> para </a:t>
            </a:r>
            <a:r>
              <a:rPr lang="en-US" b="1" dirty="0" err="1"/>
              <a:t>ofrecer</a:t>
            </a:r>
            <a:r>
              <a:rPr lang="en-US" b="1" dirty="0"/>
              <a:t> un single sign out</a:t>
            </a:r>
            <a:endParaRPr lang="en-US" dirty="0"/>
          </a:p>
          <a:p>
            <a:endParaRPr lang="en-US" dirty="0"/>
          </a:p>
          <a:p>
            <a:r>
              <a:rPr lang="en-US" dirty="0" err="1"/>
              <a:t>Cualquier</a:t>
            </a:r>
            <a:r>
              <a:rPr lang="en-US" dirty="0"/>
              <a:t> </a:t>
            </a:r>
            <a:r>
              <a:rPr lang="en-US" dirty="0" err="1"/>
              <a:t>aplicación</a:t>
            </a:r>
            <a:r>
              <a:rPr lang="en-US" dirty="0"/>
              <a:t> </a:t>
            </a:r>
            <a:r>
              <a:rPr lang="en-US" dirty="0" err="1"/>
              <a:t>autenticada</a:t>
            </a:r>
            <a:r>
              <a:rPr lang="en-US" dirty="0"/>
              <a:t> </a:t>
            </a:r>
            <a:r>
              <a:rPr lang="en-US" dirty="0" err="1"/>
              <a:t>mediante</a:t>
            </a:r>
            <a:r>
              <a:rPr lang="en-US" dirty="0"/>
              <a:t> </a:t>
            </a:r>
            <a:r>
              <a:rPr lang="en-US" dirty="0" err="1"/>
              <a:t>el</a:t>
            </a:r>
            <a:r>
              <a:rPr lang="en-US" dirty="0"/>
              <a:t> </a:t>
            </a:r>
            <a:r>
              <a:rPr lang="en-US" dirty="0" err="1"/>
              <a:t>proveedor</a:t>
            </a:r>
            <a:r>
              <a:rPr lang="en-US" dirty="0"/>
              <a:t> de </a:t>
            </a:r>
            <a:r>
              <a:rPr lang="en-US" dirty="0" err="1"/>
              <a:t>Oauth</a:t>
            </a:r>
            <a:r>
              <a:rPr lang="en-US" dirty="0"/>
              <a:t> </a:t>
            </a:r>
            <a:r>
              <a:rPr lang="en-US" dirty="0" err="1"/>
              <a:t>puede</a:t>
            </a:r>
            <a:r>
              <a:rPr lang="en-US" dirty="0"/>
              <a:t> </a:t>
            </a:r>
            <a:r>
              <a:rPr lang="en-US" dirty="0" err="1"/>
              <a:t>lanzar</a:t>
            </a:r>
            <a:r>
              <a:rPr lang="en-US" dirty="0"/>
              <a:t> un single sign out</a:t>
            </a:r>
          </a:p>
          <a:p>
            <a:endParaRPr lang="en-US" dirty="0"/>
          </a:p>
          <a:p>
            <a:r>
              <a:rPr lang="en-US" dirty="0" err="1"/>
              <a:t>Invocar</a:t>
            </a:r>
            <a:r>
              <a:rPr lang="en-US" dirty="0"/>
              <a:t> a </a:t>
            </a:r>
            <a:r>
              <a:rPr lang="en-US" dirty="0" err="1"/>
              <a:t>este</a:t>
            </a:r>
            <a:r>
              <a:rPr lang="en-US" dirty="0"/>
              <a:t> endpoint, </a:t>
            </a:r>
            <a:r>
              <a:rPr lang="en-US" dirty="0" err="1"/>
              <a:t>hace</a:t>
            </a:r>
            <a:r>
              <a:rPr lang="en-US" dirty="0"/>
              <a:t> que </a:t>
            </a:r>
            <a:r>
              <a:rPr lang="en-US" dirty="0" err="1"/>
              <a:t>el</a:t>
            </a:r>
            <a:r>
              <a:rPr lang="en-US" dirty="0"/>
              <a:t> </a:t>
            </a:r>
            <a:r>
              <a:rPr lang="en-US" dirty="0" err="1"/>
              <a:t>usuario</a:t>
            </a:r>
            <a:r>
              <a:rPr lang="en-US" dirty="0"/>
              <a:t> </a:t>
            </a:r>
            <a:r>
              <a:rPr lang="en-US" dirty="0" err="1"/>
              <a:t>haga</a:t>
            </a:r>
            <a:r>
              <a:rPr lang="en-US" dirty="0"/>
              <a:t> logoff de Identity Server</a:t>
            </a:r>
          </a:p>
        </p:txBody>
      </p:sp>
    </p:spTree>
    <p:extLst>
      <p:ext uri="{BB962C8B-B14F-4D97-AF65-F5344CB8AC3E}">
        <p14:creationId xmlns:p14="http://schemas.microsoft.com/office/powerpoint/2010/main" val="280164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7586F-674A-42A7-ADEA-2900E0013737}"/>
              </a:ext>
            </a:extLst>
          </p:cNvPr>
          <p:cNvSpPr>
            <a:spLocks noGrp="1"/>
          </p:cNvSpPr>
          <p:nvPr>
            <p:ph type="body" sz="quarter" idx="12"/>
          </p:nvPr>
        </p:nvSpPr>
        <p:spPr>
          <a:xfrm>
            <a:off x="911224" y="1506375"/>
            <a:ext cx="10594975" cy="651610"/>
          </a:xfrm>
        </p:spPr>
        <p:txBody>
          <a:bodyPr/>
          <a:lstStyle/>
          <a:p>
            <a:r>
              <a:rPr lang="en-US" dirty="0"/>
              <a:t>Id Tokens</a:t>
            </a:r>
          </a:p>
        </p:txBody>
      </p:sp>
      <p:sp>
        <p:nvSpPr>
          <p:cNvPr id="4" name="Text Placeholder 3">
            <a:extLst>
              <a:ext uri="{FF2B5EF4-FFF2-40B4-BE49-F238E27FC236}">
                <a16:creationId xmlns:a16="http://schemas.microsoft.com/office/drawing/2014/main" id="{D3BA7BA8-332B-4724-9354-198B7F7C8C8F}"/>
              </a:ext>
            </a:extLst>
          </p:cNvPr>
          <p:cNvSpPr>
            <a:spLocks noGrp="1"/>
          </p:cNvSpPr>
          <p:nvPr>
            <p:ph type="body" sz="quarter" idx="14"/>
          </p:nvPr>
        </p:nvSpPr>
        <p:spPr>
          <a:xfrm>
            <a:off x="911224" y="2324100"/>
            <a:ext cx="10594975" cy="4021138"/>
          </a:xfrm>
        </p:spPr>
        <p:txBody>
          <a:bodyPr/>
          <a:lstStyle/>
          <a:p>
            <a:r>
              <a:rPr lang="en-US" dirty="0" err="1"/>
              <a:t>Formato</a:t>
            </a:r>
            <a:r>
              <a:rPr lang="en-US" dirty="0"/>
              <a:t> JWT</a:t>
            </a:r>
          </a:p>
          <a:p>
            <a:r>
              <a:rPr lang="en-US" dirty="0" err="1"/>
              <a:t>Contienen</a:t>
            </a:r>
            <a:r>
              <a:rPr lang="en-US" dirty="0"/>
              <a:t> </a:t>
            </a:r>
            <a:r>
              <a:rPr lang="en-US" dirty="0" err="1"/>
              <a:t>varias</a:t>
            </a:r>
            <a:r>
              <a:rPr lang="en-US" dirty="0"/>
              <a:t> </a:t>
            </a:r>
            <a:r>
              <a:rPr lang="en-US" dirty="0" err="1"/>
              <a:t>propiedades</a:t>
            </a:r>
            <a:r>
              <a:rPr lang="en-US" dirty="0"/>
              <a:t>. Las </a:t>
            </a:r>
            <a:r>
              <a:rPr lang="en-US" dirty="0" err="1"/>
              <a:t>más</a:t>
            </a:r>
            <a:r>
              <a:rPr lang="en-US" dirty="0"/>
              <a:t> </a:t>
            </a:r>
            <a:r>
              <a:rPr lang="en-US" dirty="0" err="1"/>
              <a:t>comunes</a:t>
            </a:r>
            <a:r>
              <a:rPr lang="en-US" dirty="0"/>
              <a:t>:</a:t>
            </a:r>
          </a:p>
          <a:p>
            <a:pPr lvl="1"/>
            <a:r>
              <a:rPr lang="en-US" dirty="0"/>
              <a:t>sub: </a:t>
            </a:r>
            <a:r>
              <a:rPr lang="en-US" dirty="0" err="1"/>
              <a:t>Identificador</a:t>
            </a:r>
            <a:r>
              <a:rPr lang="en-US" dirty="0"/>
              <a:t> del </a:t>
            </a:r>
            <a:r>
              <a:rPr lang="en-US" dirty="0" err="1"/>
              <a:t>usuario</a:t>
            </a:r>
            <a:r>
              <a:rPr lang="en-US" dirty="0"/>
              <a:t> (token </a:t>
            </a:r>
            <a:r>
              <a:rPr lang="en-US" i="1" dirty="0"/>
              <a:t>subject</a:t>
            </a:r>
            <a:r>
              <a:rPr lang="en-US" dirty="0"/>
              <a:t>)</a:t>
            </a:r>
          </a:p>
          <a:p>
            <a:pPr lvl="1"/>
            <a:r>
              <a:rPr lang="en-US" dirty="0" err="1"/>
              <a:t>aud</a:t>
            </a:r>
            <a:r>
              <a:rPr lang="en-US" dirty="0"/>
              <a:t>: </a:t>
            </a:r>
            <a:r>
              <a:rPr lang="en-US" dirty="0" err="1"/>
              <a:t>Identificador</a:t>
            </a:r>
            <a:r>
              <a:rPr lang="en-US" dirty="0"/>
              <a:t> del </a:t>
            </a:r>
            <a:r>
              <a:rPr lang="en-US" dirty="0" err="1"/>
              <a:t>destinatario</a:t>
            </a:r>
            <a:r>
              <a:rPr lang="en-US" dirty="0"/>
              <a:t> del token (token </a:t>
            </a:r>
            <a:r>
              <a:rPr lang="en-US" i="1" dirty="0"/>
              <a:t>audience</a:t>
            </a:r>
            <a:r>
              <a:rPr lang="en-US" dirty="0"/>
              <a:t>)</a:t>
            </a:r>
          </a:p>
          <a:p>
            <a:pPr lvl="1"/>
            <a:r>
              <a:rPr lang="en-US" dirty="0" err="1"/>
              <a:t>iss</a:t>
            </a:r>
            <a:r>
              <a:rPr lang="en-US" dirty="0"/>
              <a:t>: </a:t>
            </a:r>
            <a:r>
              <a:rPr lang="en-US" dirty="0" err="1"/>
              <a:t>Identificador</a:t>
            </a:r>
            <a:r>
              <a:rPr lang="en-US" dirty="0"/>
              <a:t> del </a:t>
            </a:r>
            <a:r>
              <a:rPr lang="en-US" dirty="0" err="1"/>
              <a:t>emisor</a:t>
            </a:r>
            <a:r>
              <a:rPr lang="en-US" dirty="0"/>
              <a:t> del token (</a:t>
            </a:r>
            <a:r>
              <a:rPr lang="en-US" i="1" dirty="0"/>
              <a:t>token issuer)</a:t>
            </a:r>
          </a:p>
          <a:p>
            <a:endParaRPr lang="en-US" i="1" dirty="0"/>
          </a:p>
        </p:txBody>
      </p:sp>
    </p:spTree>
    <p:extLst>
      <p:ext uri="{BB962C8B-B14F-4D97-AF65-F5344CB8AC3E}">
        <p14:creationId xmlns:p14="http://schemas.microsoft.com/office/powerpoint/2010/main" val="357667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7586F-674A-42A7-ADEA-2900E0013737}"/>
              </a:ext>
            </a:extLst>
          </p:cNvPr>
          <p:cNvSpPr>
            <a:spLocks noGrp="1"/>
          </p:cNvSpPr>
          <p:nvPr>
            <p:ph type="body" sz="quarter" idx="12"/>
          </p:nvPr>
        </p:nvSpPr>
        <p:spPr>
          <a:xfrm>
            <a:off x="911224" y="1506375"/>
            <a:ext cx="10594975" cy="651610"/>
          </a:xfrm>
        </p:spPr>
        <p:txBody>
          <a:bodyPr/>
          <a:lstStyle/>
          <a:p>
            <a:r>
              <a:rPr lang="en-US" dirty="0"/>
              <a:t>Access Token</a:t>
            </a:r>
          </a:p>
        </p:txBody>
      </p:sp>
      <p:sp>
        <p:nvSpPr>
          <p:cNvPr id="4" name="Text Placeholder 3">
            <a:extLst>
              <a:ext uri="{FF2B5EF4-FFF2-40B4-BE49-F238E27FC236}">
                <a16:creationId xmlns:a16="http://schemas.microsoft.com/office/drawing/2014/main" id="{D3BA7BA8-332B-4724-9354-198B7F7C8C8F}"/>
              </a:ext>
            </a:extLst>
          </p:cNvPr>
          <p:cNvSpPr>
            <a:spLocks noGrp="1"/>
          </p:cNvSpPr>
          <p:nvPr>
            <p:ph type="body" sz="quarter" idx="14"/>
          </p:nvPr>
        </p:nvSpPr>
        <p:spPr>
          <a:xfrm>
            <a:off x="911224" y="2324100"/>
            <a:ext cx="10594975" cy="4021138"/>
          </a:xfrm>
        </p:spPr>
        <p:txBody>
          <a:bodyPr/>
          <a:lstStyle/>
          <a:p>
            <a:r>
              <a:rPr lang="en-US" dirty="0" err="1"/>
              <a:t>Formato</a:t>
            </a:r>
            <a:r>
              <a:rPr lang="en-US" dirty="0"/>
              <a:t> NO </a:t>
            </a:r>
            <a:r>
              <a:rPr lang="en-US" dirty="0" err="1"/>
              <a:t>definido</a:t>
            </a:r>
            <a:r>
              <a:rPr lang="en-US" dirty="0"/>
              <a:t> (</a:t>
            </a:r>
            <a:r>
              <a:rPr lang="en-US" i="1" dirty="0" err="1"/>
              <a:t>pueden</a:t>
            </a:r>
            <a:r>
              <a:rPr lang="en-US" dirty="0"/>
              <a:t> ser JWT o no)</a:t>
            </a:r>
          </a:p>
          <a:p>
            <a:r>
              <a:rPr lang="en-US" dirty="0" err="1"/>
              <a:t>Permiten</a:t>
            </a:r>
            <a:r>
              <a:rPr lang="en-US" dirty="0"/>
              <a:t> </a:t>
            </a:r>
            <a:r>
              <a:rPr lang="en-US" b="1" dirty="0"/>
              <a:t>acceder a un </a:t>
            </a:r>
            <a:r>
              <a:rPr lang="en-US" b="1" dirty="0" err="1"/>
              <a:t>recurso</a:t>
            </a:r>
            <a:r>
              <a:rPr lang="en-US" b="1" dirty="0"/>
              <a:t> X</a:t>
            </a:r>
            <a:endParaRPr lang="en-US" dirty="0"/>
          </a:p>
          <a:p>
            <a:r>
              <a:rPr lang="en-US" dirty="0"/>
              <a:t>scope: </a:t>
            </a:r>
            <a:r>
              <a:rPr lang="en-US" dirty="0" err="1"/>
              <a:t>Permiso</a:t>
            </a:r>
            <a:r>
              <a:rPr lang="en-US" dirty="0"/>
              <a:t> que </a:t>
            </a:r>
            <a:r>
              <a:rPr lang="en-US" dirty="0" err="1"/>
              <a:t>contiene</a:t>
            </a:r>
            <a:r>
              <a:rPr lang="en-US" dirty="0"/>
              <a:t> un access token</a:t>
            </a:r>
          </a:p>
        </p:txBody>
      </p:sp>
    </p:spTree>
    <p:extLst>
      <p:ext uri="{BB962C8B-B14F-4D97-AF65-F5344CB8AC3E}">
        <p14:creationId xmlns:p14="http://schemas.microsoft.com/office/powerpoint/2010/main" val="21929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7586F-674A-42A7-ADEA-2900E0013737}"/>
              </a:ext>
            </a:extLst>
          </p:cNvPr>
          <p:cNvSpPr>
            <a:spLocks noGrp="1"/>
          </p:cNvSpPr>
          <p:nvPr>
            <p:ph type="body" sz="quarter" idx="12"/>
          </p:nvPr>
        </p:nvSpPr>
        <p:spPr>
          <a:xfrm>
            <a:off x="911224" y="1506375"/>
            <a:ext cx="10594975" cy="651610"/>
          </a:xfrm>
        </p:spPr>
        <p:txBody>
          <a:bodyPr/>
          <a:lstStyle/>
          <a:p>
            <a:r>
              <a:rPr lang="en-US" dirty="0" err="1"/>
              <a:t>Uso</a:t>
            </a:r>
            <a:r>
              <a:rPr lang="en-US" dirty="0"/>
              <a:t> de </a:t>
            </a:r>
            <a:r>
              <a:rPr lang="en-US" dirty="0" err="1"/>
              <a:t>id_token</a:t>
            </a:r>
            <a:endParaRPr lang="en-US" dirty="0"/>
          </a:p>
        </p:txBody>
      </p:sp>
      <p:sp>
        <p:nvSpPr>
          <p:cNvPr id="4" name="Text Placeholder 3">
            <a:extLst>
              <a:ext uri="{FF2B5EF4-FFF2-40B4-BE49-F238E27FC236}">
                <a16:creationId xmlns:a16="http://schemas.microsoft.com/office/drawing/2014/main" id="{D3BA7BA8-332B-4724-9354-198B7F7C8C8F}"/>
              </a:ext>
            </a:extLst>
          </p:cNvPr>
          <p:cNvSpPr>
            <a:spLocks noGrp="1"/>
          </p:cNvSpPr>
          <p:nvPr>
            <p:ph type="body" sz="quarter" idx="14"/>
          </p:nvPr>
        </p:nvSpPr>
        <p:spPr>
          <a:xfrm>
            <a:off x="892173" y="2324100"/>
            <a:ext cx="10594975" cy="4021138"/>
          </a:xfrm>
        </p:spPr>
        <p:txBody>
          <a:bodyPr/>
          <a:lstStyle/>
          <a:p>
            <a:r>
              <a:rPr lang="en-US" dirty="0" err="1"/>
              <a:t>Id_token</a:t>
            </a:r>
            <a:r>
              <a:rPr lang="en-US" dirty="0"/>
              <a:t> </a:t>
            </a:r>
            <a:r>
              <a:rPr lang="en-US" b="1" dirty="0"/>
              <a:t>no </a:t>
            </a:r>
            <a:r>
              <a:rPr lang="en-US" b="1" dirty="0" err="1"/>
              <a:t>está</a:t>
            </a:r>
            <a:r>
              <a:rPr lang="en-US" b="1" dirty="0"/>
              <a:t> </a:t>
            </a:r>
            <a:r>
              <a:rPr lang="en-US" b="1" dirty="0" err="1"/>
              <a:t>pensado</a:t>
            </a:r>
            <a:r>
              <a:rPr lang="en-US" b="1" dirty="0"/>
              <a:t> para </a:t>
            </a:r>
            <a:r>
              <a:rPr lang="en-US" b="1" dirty="0" err="1"/>
              <a:t>autorizaciones</a:t>
            </a:r>
            <a:endParaRPr lang="en-US" b="1" dirty="0"/>
          </a:p>
          <a:p>
            <a:r>
              <a:rPr lang="en-US" dirty="0" err="1"/>
              <a:t>Su</a:t>
            </a:r>
            <a:r>
              <a:rPr lang="en-US" dirty="0"/>
              <a:t> </a:t>
            </a:r>
            <a:r>
              <a:rPr lang="en-US" dirty="0" err="1"/>
              <a:t>uso</a:t>
            </a:r>
            <a:r>
              <a:rPr lang="en-US" dirty="0"/>
              <a:t> es para </a:t>
            </a:r>
            <a:r>
              <a:rPr lang="en-US" b="1" dirty="0" err="1"/>
              <a:t>garantizar</a:t>
            </a:r>
            <a:r>
              <a:rPr lang="en-US" b="1" dirty="0"/>
              <a:t> que un </a:t>
            </a:r>
            <a:r>
              <a:rPr lang="en-US" b="1" dirty="0" err="1"/>
              <a:t>usuario</a:t>
            </a:r>
            <a:r>
              <a:rPr lang="en-US" b="1" dirty="0"/>
              <a:t> </a:t>
            </a:r>
            <a:r>
              <a:rPr lang="en-US" b="1" dirty="0" err="1"/>
              <a:t>está</a:t>
            </a:r>
            <a:r>
              <a:rPr lang="en-US" b="1" dirty="0"/>
              <a:t> </a:t>
            </a:r>
            <a:r>
              <a:rPr lang="en-US" b="1" dirty="0" err="1"/>
              <a:t>autenticado</a:t>
            </a:r>
            <a:r>
              <a:rPr lang="en-US" dirty="0"/>
              <a:t> </a:t>
            </a:r>
          </a:p>
          <a:p>
            <a:endParaRPr lang="en-US" b="1" dirty="0">
              <a:solidFill>
                <a:srgbClr val="FF0000"/>
              </a:solidFill>
            </a:endParaRPr>
          </a:p>
          <a:p>
            <a:r>
              <a:rPr lang="en-US" b="1" dirty="0">
                <a:solidFill>
                  <a:srgbClr val="FF0000"/>
                </a:solidFill>
              </a:rPr>
              <a:t>NO DEBEN SER MANDADOS A UNA API</a:t>
            </a:r>
          </a:p>
          <a:p>
            <a:endParaRPr lang="en-US" dirty="0"/>
          </a:p>
          <a:p>
            <a:r>
              <a:rPr lang="en-US" dirty="0" err="1"/>
              <a:t>Su</a:t>
            </a:r>
            <a:r>
              <a:rPr lang="en-US" dirty="0"/>
              <a:t> audiencia es la </a:t>
            </a:r>
            <a:r>
              <a:rPr lang="en-US" dirty="0" err="1"/>
              <a:t>aplicación</a:t>
            </a:r>
            <a:r>
              <a:rPr lang="en-US" dirty="0"/>
              <a:t> final (p. </a:t>
            </a:r>
            <a:r>
              <a:rPr lang="en-US" dirty="0" err="1"/>
              <a:t>ej</a:t>
            </a:r>
            <a:r>
              <a:rPr lang="en-US" dirty="0"/>
              <a:t>. </a:t>
            </a:r>
            <a:r>
              <a:rPr lang="en-US" dirty="0" err="1"/>
              <a:t>una</a:t>
            </a:r>
            <a:r>
              <a:rPr lang="en-US" dirty="0"/>
              <a:t> web)</a:t>
            </a:r>
          </a:p>
          <a:p>
            <a:endParaRPr lang="en-US" b="1" dirty="0"/>
          </a:p>
          <a:p>
            <a:endParaRPr lang="en-US" b="1" dirty="0"/>
          </a:p>
        </p:txBody>
      </p:sp>
    </p:spTree>
    <p:extLst>
      <p:ext uri="{BB962C8B-B14F-4D97-AF65-F5344CB8AC3E}">
        <p14:creationId xmlns:p14="http://schemas.microsoft.com/office/powerpoint/2010/main" val="303762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7586F-674A-42A7-ADEA-2900E0013737}"/>
              </a:ext>
            </a:extLst>
          </p:cNvPr>
          <p:cNvSpPr>
            <a:spLocks noGrp="1"/>
          </p:cNvSpPr>
          <p:nvPr>
            <p:ph type="body" sz="quarter" idx="12"/>
          </p:nvPr>
        </p:nvSpPr>
        <p:spPr>
          <a:xfrm>
            <a:off x="911224" y="1506375"/>
            <a:ext cx="10594975" cy="651610"/>
          </a:xfrm>
        </p:spPr>
        <p:txBody>
          <a:bodyPr/>
          <a:lstStyle/>
          <a:p>
            <a:r>
              <a:rPr lang="en-US" dirty="0" err="1"/>
              <a:t>Uso</a:t>
            </a:r>
            <a:r>
              <a:rPr lang="en-US" dirty="0"/>
              <a:t> de access token</a:t>
            </a:r>
          </a:p>
        </p:txBody>
      </p:sp>
      <p:sp>
        <p:nvSpPr>
          <p:cNvPr id="4" name="Text Placeholder 3">
            <a:extLst>
              <a:ext uri="{FF2B5EF4-FFF2-40B4-BE49-F238E27FC236}">
                <a16:creationId xmlns:a16="http://schemas.microsoft.com/office/drawing/2014/main" id="{D3BA7BA8-332B-4724-9354-198B7F7C8C8F}"/>
              </a:ext>
            </a:extLst>
          </p:cNvPr>
          <p:cNvSpPr>
            <a:spLocks noGrp="1"/>
          </p:cNvSpPr>
          <p:nvPr>
            <p:ph type="body" sz="quarter" idx="14"/>
          </p:nvPr>
        </p:nvSpPr>
        <p:spPr>
          <a:xfrm>
            <a:off x="892173" y="2324100"/>
            <a:ext cx="10594975" cy="4021138"/>
          </a:xfrm>
        </p:spPr>
        <p:txBody>
          <a:bodyPr/>
          <a:lstStyle/>
          <a:p>
            <a:r>
              <a:rPr lang="en-US" dirty="0"/>
              <a:t>Access Token </a:t>
            </a:r>
            <a:r>
              <a:rPr lang="en-US" b="1" dirty="0"/>
              <a:t>no </a:t>
            </a:r>
            <a:r>
              <a:rPr lang="en-US" b="1" dirty="0" err="1"/>
              <a:t>está</a:t>
            </a:r>
            <a:r>
              <a:rPr lang="en-US" b="1" dirty="0"/>
              <a:t> </a:t>
            </a:r>
            <a:r>
              <a:rPr lang="en-US" b="1" dirty="0" err="1"/>
              <a:t>pensado</a:t>
            </a:r>
            <a:r>
              <a:rPr lang="en-US" b="1" dirty="0"/>
              <a:t> para </a:t>
            </a:r>
            <a:r>
              <a:rPr lang="en-US" b="1" dirty="0" err="1"/>
              <a:t>autenticaciones</a:t>
            </a:r>
            <a:endParaRPr lang="en-US" b="1" dirty="0"/>
          </a:p>
          <a:p>
            <a:r>
              <a:rPr lang="en-US" dirty="0" err="1"/>
              <a:t>Teniendo</a:t>
            </a:r>
            <a:r>
              <a:rPr lang="en-US" dirty="0"/>
              <a:t> un access token no </a:t>
            </a:r>
            <a:r>
              <a:rPr lang="en-US" dirty="0" err="1"/>
              <a:t>podemos</a:t>
            </a:r>
            <a:r>
              <a:rPr lang="en-US" dirty="0"/>
              <a:t> </a:t>
            </a:r>
            <a:r>
              <a:rPr lang="en-US" dirty="0" err="1"/>
              <a:t>hacer</a:t>
            </a:r>
            <a:r>
              <a:rPr lang="en-US" dirty="0"/>
              <a:t> </a:t>
            </a:r>
            <a:r>
              <a:rPr lang="en-US" dirty="0" err="1"/>
              <a:t>nignuna</a:t>
            </a:r>
            <a:r>
              <a:rPr lang="en-US" dirty="0"/>
              <a:t> </a:t>
            </a:r>
            <a:r>
              <a:rPr lang="en-US" dirty="0" err="1"/>
              <a:t>asunción</a:t>
            </a:r>
            <a:r>
              <a:rPr lang="en-US" dirty="0"/>
              <a:t> </a:t>
            </a:r>
            <a:r>
              <a:rPr lang="en-US" dirty="0" err="1"/>
              <a:t>sobre</a:t>
            </a:r>
            <a:r>
              <a:rPr lang="en-US" dirty="0"/>
              <a:t> </a:t>
            </a:r>
            <a:r>
              <a:rPr lang="en-US" dirty="0" err="1"/>
              <a:t>el</a:t>
            </a:r>
            <a:r>
              <a:rPr lang="en-US" dirty="0"/>
              <a:t> </a:t>
            </a:r>
            <a:r>
              <a:rPr lang="en-US" dirty="0" err="1"/>
              <a:t>usuario</a:t>
            </a:r>
            <a:r>
              <a:rPr lang="en-US" dirty="0"/>
              <a:t> o </a:t>
            </a:r>
            <a:r>
              <a:rPr lang="en-US" dirty="0" err="1"/>
              <a:t>si</a:t>
            </a:r>
            <a:r>
              <a:rPr lang="en-US" dirty="0"/>
              <a:t> ese </a:t>
            </a:r>
            <a:r>
              <a:rPr lang="en-US" dirty="0" err="1"/>
              <a:t>está</a:t>
            </a:r>
            <a:r>
              <a:rPr lang="en-US" dirty="0"/>
              <a:t> o no </a:t>
            </a:r>
            <a:r>
              <a:rPr lang="en-US" dirty="0" err="1"/>
              <a:t>autenticado</a:t>
            </a:r>
            <a:r>
              <a:rPr lang="en-US" dirty="0"/>
              <a:t>.</a:t>
            </a:r>
          </a:p>
          <a:p>
            <a:r>
              <a:rPr lang="en-US" b="1" dirty="0"/>
              <a:t>Un access token es </a:t>
            </a:r>
            <a:r>
              <a:rPr lang="en-US" b="1" dirty="0" err="1"/>
              <a:t>válido</a:t>
            </a:r>
            <a:r>
              <a:rPr lang="en-US" b="1" dirty="0"/>
              <a:t> </a:t>
            </a:r>
            <a:r>
              <a:rPr lang="en-US" b="1" dirty="0" err="1"/>
              <a:t>incluso</a:t>
            </a:r>
            <a:r>
              <a:rPr lang="en-US" b="1" dirty="0"/>
              <a:t> </a:t>
            </a:r>
            <a:r>
              <a:rPr lang="en-US" b="1" dirty="0" err="1"/>
              <a:t>si</a:t>
            </a:r>
            <a:r>
              <a:rPr lang="en-US" b="1" dirty="0"/>
              <a:t> </a:t>
            </a:r>
            <a:r>
              <a:rPr lang="en-US" b="1" dirty="0" err="1"/>
              <a:t>el</a:t>
            </a:r>
            <a:r>
              <a:rPr lang="en-US" b="1" dirty="0"/>
              <a:t> </a:t>
            </a:r>
            <a:r>
              <a:rPr lang="en-US" b="1" dirty="0" err="1"/>
              <a:t>usuario</a:t>
            </a:r>
            <a:r>
              <a:rPr lang="en-US" b="1" dirty="0"/>
              <a:t> (</a:t>
            </a:r>
            <a:r>
              <a:rPr lang="en-US" b="1" dirty="0" err="1"/>
              <a:t>ya</a:t>
            </a:r>
            <a:r>
              <a:rPr lang="en-US" b="1" dirty="0"/>
              <a:t>) no </a:t>
            </a:r>
            <a:r>
              <a:rPr lang="en-US" b="1" dirty="0" err="1"/>
              <a:t>está</a:t>
            </a:r>
            <a:r>
              <a:rPr lang="en-US" b="1" dirty="0"/>
              <a:t> </a:t>
            </a:r>
            <a:r>
              <a:rPr lang="en-US" b="1" dirty="0" err="1"/>
              <a:t>autenticado</a:t>
            </a:r>
            <a:endParaRPr lang="en-US" b="1" dirty="0"/>
          </a:p>
          <a:p>
            <a:pPr marL="0" indent="0">
              <a:buNone/>
            </a:pPr>
            <a:endParaRPr lang="en-US" dirty="0"/>
          </a:p>
          <a:p>
            <a:pPr algn="just"/>
            <a:r>
              <a:rPr lang="en-US" dirty="0" err="1"/>
              <a:t>Su</a:t>
            </a:r>
            <a:r>
              <a:rPr lang="en-US" dirty="0"/>
              <a:t> audiencia es </a:t>
            </a:r>
            <a:r>
              <a:rPr lang="en-US" dirty="0" err="1"/>
              <a:t>el</a:t>
            </a:r>
            <a:r>
              <a:rPr lang="en-US" dirty="0"/>
              <a:t> resource owner (</a:t>
            </a:r>
            <a:r>
              <a:rPr lang="en-US" dirty="0" err="1"/>
              <a:t>p.ej</a:t>
            </a:r>
            <a:r>
              <a:rPr lang="en-US" dirty="0"/>
              <a:t>. Una API)</a:t>
            </a:r>
          </a:p>
          <a:p>
            <a:pPr algn="just"/>
            <a:r>
              <a:rPr lang="en-US" dirty="0"/>
              <a:t>No </a:t>
            </a:r>
            <a:r>
              <a:rPr lang="en-US" dirty="0" err="1"/>
              <a:t>deben</a:t>
            </a:r>
            <a:r>
              <a:rPr lang="en-US" dirty="0"/>
              <a:t> ser </a:t>
            </a:r>
            <a:r>
              <a:rPr lang="en-US" dirty="0" err="1"/>
              <a:t>inspeccionados</a:t>
            </a:r>
            <a:endParaRPr lang="en-US" dirty="0"/>
          </a:p>
          <a:p>
            <a:endParaRPr lang="en-US" b="1" dirty="0"/>
          </a:p>
          <a:p>
            <a:endParaRPr lang="en-US" b="1" dirty="0"/>
          </a:p>
        </p:txBody>
      </p:sp>
    </p:spTree>
    <p:extLst>
      <p:ext uri="{BB962C8B-B14F-4D97-AF65-F5344CB8AC3E}">
        <p14:creationId xmlns:p14="http://schemas.microsoft.com/office/powerpoint/2010/main" val="257617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0D5F-C0DC-4368-8B08-DC85B6B3FE14}"/>
              </a:ext>
            </a:extLst>
          </p:cNvPr>
          <p:cNvSpPr>
            <a:spLocks noGrp="1"/>
          </p:cNvSpPr>
          <p:nvPr>
            <p:ph type="body" sz="quarter" idx="12"/>
          </p:nvPr>
        </p:nvSpPr>
        <p:spPr>
          <a:xfrm>
            <a:off x="911224" y="1506375"/>
            <a:ext cx="10423525" cy="651610"/>
          </a:xfrm>
        </p:spPr>
        <p:txBody>
          <a:bodyPr/>
          <a:lstStyle/>
          <a:p>
            <a:r>
              <a:rPr lang="en-US" dirty="0"/>
              <a:t>Flows de </a:t>
            </a:r>
            <a:r>
              <a:rPr lang="en-US" dirty="0" err="1"/>
              <a:t>Oauth</a:t>
            </a:r>
            <a:r>
              <a:rPr lang="en-US" dirty="0"/>
              <a:t> 2</a:t>
            </a:r>
          </a:p>
        </p:txBody>
      </p:sp>
      <p:sp>
        <p:nvSpPr>
          <p:cNvPr id="4" name="Text Placeholder 3">
            <a:extLst>
              <a:ext uri="{FF2B5EF4-FFF2-40B4-BE49-F238E27FC236}">
                <a16:creationId xmlns:a16="http://schemas.microsoft.com/office/drawing/2014/main" id="{03F9C77A-CE85-45DD-8602-FA8076B84AD0}"/>
              </a:ext>
            </a:extLst>
          </p:cNvPr>
          <p:cNvSpPr>
            <a:spLocks noGrp="1"/>
          </p:cNvSpPr>
          <p:nvPr>
            <p:ph type="body" sz="quarter" idx="14"/>
          </p:nvPr>
        </p:nvSpPr>
        <p:spPr>
          <a:xfrm>
            <a:off x="911224" y="2381250"/>
            <a:ext cx="9832976" cy="3963988"/>
          </a:xfrm>
        </p:spPr>
        <p:txBody>
          <a:bodyPr/>
          <a:lstStyle/>
          <a:p>
            <a:r>
              <a:rPr lang="en-US" dirty="0"/>
              <a:t>Password Grant</a:t>
            </a:r>
          </a:p>
          <a:p>
            <a:r>
              <a:rPr lang="en-US" dirty="0"/>
              <a:t>Client Credentials Grant</a:t>
            </a:r>
          </a:p>
          <a:p>
            <a:r>
              <a:rPr lang="en-US" dirty="0"/>
              <a:t>Device authorization Grant</a:t>
            </a:r>
          </a:p>
          <a:p>
            <a:endParaRPr lang="en-US" dirty="0"/>
          </a:p>
          <a:p>
            <a:r>
              <a:rPr lang="en-US" dirty="0"/>
              <a:t>OAuth &amp; OIDC Grants</a:t>
            </a:r>
          </a:p>
        </p:txBody>
      </p:sp>
    </p:spTree>
    <p:extLst>
      <p:ext uri="{BB962C8B-B14F-4D97-AF65-F5344CB8AC3E}">
        <p14:creationId xmlns:p14="http://schemas.microsoft.com/office/powerpoint/2010/main" val="703134105"/>
      </p:ext>
    </p:extLst>
  </p:cSld>
  <p:clrMapOvr>
    <a:masterClrMapping/>
  </p:clrMapOvr>
</p:sld>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2" ma:contentTypeDescription="Create a new document." ma:contentTypeScope="" ma:versionID="e31c347768b37695620a7aff444068fa">
  <xsd:schema xmlns:xsd="http://www.w3.org/2001/XMLSchema" xmlns:xs="http://www.w3.org/2001/XMLSchema" xmlns:p="http://schemas.microsoft.com/office/2006/metadata/properties" xmlns:ns2="ccd4cf11-f493-4dc2-ae70-df857b0983b3" targetNamespace="http://schemas.microsoft.com/office/2006/metadata/properties" ma:root="true" ma:fieldsID="dbf54383622129e1da8d4007d5459358" ns2:_="">
    <xsd:import namespace="ccd4cf11-f493-4dc2-ae70-df857b0983b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AC21FC47-AC83-47BB-AA22-AAF81D6E65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d4cf11-f493-4dc2-ae70-df857b0983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F325FA-2800-4CD0-85F8-9D0679E0C006}">
  <ds:schemaRefs>
    <ds:schemaRef ds:uri="http://purl.org/dc/elements/1.1/"/>
    <ds:schemaRef ds:uri="http://purl.org/dc/terms/"/>
    <ds:schemaRef ds:uri="http://www.w3.org/XML/1998/namespace"/>
    <ds:schemaRef ds:uri="ccd4cf11-f493-4dc2-ae70-df857b0983b3"/>
    <ds:schemaRef ds:uri="http://schemas.openxmlformats.org/package/2006/metadata/core-properties"/>
    <ds:schemaRef ds:uri="http://schemas.microsoft.com/office/2006/metadata/properties"/>
    <ds:schemaRef ds:uri="http://schemas.microsoft.com/office/infopath/2007/PartnerControls"/>
    <ds:schemaRef ds:uri="http://schemas.microsoft.com/office/2006/documentManagement/typ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1076</TotalTime>
  <Words>2271</Words>
  <Application>Microsoft Office PowerPoint</Application>
  <PresentationFormat>Widescreen</PresentationFormat>
  <Paragraphs>303</Paragraphs>
  <Slides>44</Slides>
  <Notes>23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44</vt:i4>
      </vt:variant>
    </vt:vector>
  </HeadingPairs>
  <TitlesOfParts>
    <vt:vector size="57" baseType="lpstr">
      <vt:lpstr>Inter</vt:lpstr>
      <vt:lpstr>Arial</vt:lpstr>
      <vt:lpstr>Montserrat SemiBold</vt:lpstr>
      <vt:lpstr>Montserrat Medium</vt:lpstr>
      <vt:lpstr>Montserrat Bold</vt:lpstr>
      <vt:lpstr>Montserrat</vt:lpstr>
      <vt:lpstr>Montserrat ExtraBold</vt:lpstr>
      <vt:lpstr>inherit</vt:lpstr>
      <vt:lpstr>Montserrat Light</vt:lpstr>
      <vt:lpstr>Plain Concepts Info</vt:lpstr>
      <vt:lpstr>Plain Concepts Info (Spanish)</vt:lpstr>
      <vt:lpstr>Events</vt:lpstr>
      <vt:lpstr>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Eduard Tomàs</cp:lastModifiedBy>
  <cp:revision>3</cp:revision>
  <dcterms:created xsi:type="dcterms:W3CDTF">2018-02-28T02:57:44Z</dcterms:created>
  <dcterms:modified xsi:type="dcterms:W3CDTF">2022-04-06T12:16:35Z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